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8" r:id="rId11"/>
  </p:sldIdLst>
  <p:sldSz cx="10160000" cy="5867400"/>
  <p:notesSz cx="10160000" cy="5867400"/>
  <p:defaultTextStyle>
    <a:defPPr>
      <a:defRPr lang="ru-RU"/>
    </a:defPPr>
    <a:lvl1pPr marL="0" algn="l" defTabSz="713232">
      <a:defRPr sz="14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>
      <a:defRPr sz="14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>
      <a:defRPr sz="14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>
      <a:defRPr sz="14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>
      <a:defRPr sz="14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>
      <a:defRPr sz="14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>
      <a:defRPr sz="14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>
      <a:defRPr sz="14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>
      <a:defRPr sz="1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>
          <p15:clr>
            <a:srgbClr val="A4A3A4"/>
          </p15:clr>
        </p15:guide>
        <p15:guide id="2" pos="2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762" y="120"/>
      </p:cViewPr>
      <p:guideLst>
        <p:guide orient="horz" pos="1848"/>
        <p:guide pos="23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  <a:round/>
        </a:ln>
        <a:effectLst/>
      </c:spPr>
    </c:floor>
    <c:sideWall>
      <c:thickness val="0"/>
      <c:spPr>
        <a:noFill/>
        <a:ln>
          <a:noFill/>
          <a:round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12259210100000094"/>
          <c:w val="1"/>
          <c:h val="0.464812437321654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промышленного производства,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587-44F2-AA61-E844610BE0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87-44F2-AA61-E844610BE0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87-44F2-AA61-E844610BE0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87-44F2-AA61-E844610BE0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87-44F2-AA61-E844610BE067}"/>
              </c:ext>
            </c:extLst>
          </c:dPt>
          <c:dLbls>
            <c:dLbl>
              <c:idx val="0"/>
              <c:layout>
                <c:manualLayout>
                  <c:x val="4.4652123375814694E-3"/>
                  <c:y val="-6.91890544725421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87-44F2-AA61-E844610BE067}"/>
                </c:ext>
              </c:extLst>
            </c:dLbl>
            <c:dLbl>
              <c:idx val="2"/>
              <c:layout>
                <c:manualLayout>
                  <c:x val="-7.405092301236442E-2"/>
                  <c:y val="5.73206361452523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87-44F2-AA61-E844610BE067}"/>
                </c:ext>
              </c:extLst>
            </c:dLbl>
            <c:dLbl>
              <c:idx val="3"/>
              <c:layout>
                <c:manualLayout>
                  <c:x val="-0.10231984466334162"/>
                  <c:y val="-6.58150247939034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87-44F2-AA61-E844610BE067}"/>
                </c:ext>
              </c:extLst>
            </c:dLbl>
            <c:dLbl>
              <c:idx val="4"/>
              <c:layout>
                <c:manualLayout>
                  <c:x val="-4.7419785310155484E-2"/>
                  <c:y val="-0.104981618854822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87-44F2-AA61-E844610BE067}"/>
                </c:ext>
              </c:extLst>
            </c:dLbl>
            <c:dLbl>
              <c:idx val="5"/>
              <c:layout>
                <c:manualLayout>
                  <c:x val="1.2615631878492397E-2"/>
                  <c:y val="-7.70510760943034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87-44F2-AA61-E844610BE067}"/>
                </c:ext>
              </c:extLst>
            </c:dLbl>
            <c:dLbl>
              <c:idx val="6"/>
              <c:layout>
                <c:manualLayout>
                  <c:x val="0.12734413355288629"/>
                  <c:y val="-4.72774840911520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587-44F2-AA61-E844610BE067}"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металлургическая промышленность </c:v>
                </c:pt>
                <c:pt idx="1">
                  <c:v>добыча полезных ископаемых</c:v>
                </c:pt>
                <c:pt idx="2">
                  <c:v>производство электроэнергии и гидроэнергии</c:v>
                </c:pt>
                <c:pt idx="3">
                  <c:v>машиностроение </c:v>
                </c:pt>
                <c:pt idx="4">
                  <c:v>химическая промышленность</c:v>
                </c:pt>
                <c:pt idx="5">
                  <c:v>лесоперерабатывающая промышленность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43.408646758322746</c:v>
                </c:pt>
                <c:pt idx="1">
                  <c:v>34.302465114684395</c:v>
                </c:pt>
                <c:pt idx="2">
                  <c:v>7.8787670998045796</c:v>
                </c:pt>
                <c:pt idx="3">
                  <c:v>1.8891212671855178</c:v>
                </c:pt>
                <c:pt idx="4">
                  <c:v>1.7759797030891062</c:v>
                </c:pt>
                <c:pt idx="5">
                  <c:v>1.76569410635307</c:v>
                </c:pt>
                <c:pt idx="6">
                  <c:v>8.9793259505605629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87-44F2-AA61-E844610BE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3.0259316147065795E-2"/>
          <c:y val="0.58477763144290462"/>
          <c:w val="0.94463079458551358"/>
          <c:h val="0.4135470816316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/>
              </a:solidFill>
              <a:latin typeface="Arial Narrow"/>
              <a:ea typeface="+mn-ea"/>
              <a:cs typeface="Arial Narrow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70000" y="960245"/>
            <a:ext cx="7620000" cy="2042725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70000" y="3081743"/>
            <a:ext cx="7620000" cy="141659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58E8C1-7324-441A-B429-AC0DB06176F2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878A89-A082-4564-A9B8-E43F0EDC0C26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270751" y="312385"/>
            <a:ext cx="2190750" cy="497235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98501" y="312385"/>
            <a:ext cx="6445250" cy="49723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8246CD-6C53-44A1-8725-49BFBDA75CA8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D38DDB-3350-4F35-8CF0-792CDA008500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3209" y="1462778"/>
            <a:ext cx="8763000" cy="2440675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3209" y="3926541"/>
            <a:ext cx="8763000" cy="128349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B2C014-F1C3-4276-BA83-0BF62FB48B47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98500" y="1561925"/>
            <a:ext cx="4318000" cy="372281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143500" y="1561925"/>
            <a:ext cx="4318000" cy="372281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562E22-C0B1-4B60-B09F-C6B798E98E91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9823" y="312385"/>
            <a:ext cx="8763000" cy="113409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9823" y="1438330"/>
            <a:ext cx="4298156" cy="7049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99823" y="2143230"/>
            <a:ext cx="4298156" cy="31523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143501" y="1438330"/>
            <a:ext cx="4319323" cy="7049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143501" y="2143230"/>
            <a:ext cx="4319323" cy="31523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DCF0CB-8EE1-4141-915C-21C45CCD7982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CC7815-43F3-4C81-B9CB-FF13A99CC241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476A6E-BD62-4F1B-A7D3-B4D09094091F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9823" y="391160"/>
            <a:ext cx="3276864" cy="136906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319323" y="844798"/>
            <a:ext cx="5143500" cy="41696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99823" y="1760220"/>
            <a:ext cx="3276864" cy="32610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50433A-B08D-442C-8862-A43B54BA8D55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9823" y="391160"/>
            <a:ext cx="3276864" cy="136906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319323" y="844798"/>
            <a:ext cx="5143500" cy="41696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99823" y="1760220"/>
            <a:ext cx="3276864" cy="32610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9821C5-D083-44E8-B64B-E21E54B0F930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8500" y="312385"/>
            <a:ext cx="8763000" cy="113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8500" y="1561925"/>
            <a:ext cx="8763000" cy="372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98500" y="5438213"/>
            <a:ext cx="2286000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02B1B6-20CD-414A-9D71-09341C054A23}" type="datetime1">
              <a:rPr lang="ru-RU"/>
              <a:pPr>
                <a:defRPr/>
              </a:pPr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65500" y="5438213"/>
            <a:ext cx="3429000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175500" y="5438213"/>
            <a:ext cx="2286000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B9600A-6B80-4B50-9A53-472295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alpha val="2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5080000" y="4157836"/>
            <a:ext cx="493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i="0" u="none" strike="noStrike" cap="none" spc="0" dirty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Ермаков Максим </a:t>
            </a:r>
            <a:r>
              <a:rPr lang="ru-RU" sz="1600" b="1" i="0" u="none" strike="noStrike" cap="none" spc="0" dirty="0" smtClean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Анатольевич, </a:t>
            </a:r>
            <a:endParaRPr lang="ru-RU" sz="1600" b="1" dirty="0">
              <a:latin typeface="Arial"/>
              <a:cs typeface="Arial"/>
            </a:endParaRPr>
          </a:p>
          <a:p>
            <a:pPr algn="ctr">
              <a:defRPr/>
            </a:pPr>
            <a:r>
              <a:rPr lang="ru-RU" sz="1600" b="1" i="0" u="none" strike="noStrike" cap="none" spc="0" dirty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 министр </a:t>
            </a:r>
            <a:r>
              <a:rPr lang="ru-RU" sz="1600" b="1" i="0" u="none" strike="noStrike" cap="none" spc="0" dirty="0" smtClean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промышленности </a:t>
            </a:r>
          </a:p>
          <a:p>
            <a:pPr algn="ctr">
              <a:defRPr/>
            </a:pPr>
            <a:r>
              <a:rPr lang="ru-RU" sz="1600" b="1" i="0" u="none" strike="noStrike" cap="none" spc="0" dirty="0" smtClean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и торговли </a:t>
            </a:r>
            <a:r>
              <a:rPr lang="ru-RU" sz="1600" b="1" i="0" u="none" strike="noStrike" cap="none" spc="0" dirty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Красноярского края</a:t>
            </a:r>
            <a:endParaRPr lang="ru-RU" sz="1600" b="1" dirty="0">
              <a:latin typeface="Arial"/>
              <a:cs typeface="Arial"/>
            </a:endParaRPr>
          </a:p>
        </p:txBody>
      </p:sp>
      <p:sp>
        <p:nvSpPr>
          <p:cNvPr id="13" name="Прямоугольник 8"/>
          <p:cNvSpPr/>
          <p:nvPr/>
        </p:nvSpPr>
        <p:spPr bwMode="auto">
          <a:xfrm>
            <a:off x="0" y="1925588"/>
            <a:ext cx="10159999" cy="1493540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 algn="ctr">
              <a:defRPr/>
            </a:pPr>
            <a:endParaRPr lang="ru-RU" dirty="0"/>
          </a:p>
        </p:txBody>
      </p:sp>
      <p:sp>
        <p:nvSpPr>
          <p:cNvPr id="15" name="Прямоугольник 1"/>
          <p:cNvSpPr/>
          <p:nvPr/>
        </p:nvSpPr>
        <p:spPr bwMode="auto">
          <a:xfrm>
            <a:off x="111448" y="2069604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СТИМУЛИРОВАНИЕ РАЗВИТИЯ ПРОМЫШЛЕННОГО ПОТЕНЦИАЛА КРАЯ</a:t>
            </a:r>
            <a:endParaRPr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875051" y="2981632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4" name="Прямоугольник 8"/>
          <p:cNvSpPr/>
          <p:nvPr/>
        </p:nvSpPr>
        <p:spPr bwMode="auto">
          <a:xfrm>
            <a:off x="1" y="2069604"/>
            <a:ext cx="10159999" cy="1512168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 algn="ctr"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119560" y="2501652"/>
            <a:ext cx="7920880" cy="6821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defRPr/>
            </a:pPr>
            <a:r>
              <a:rPr lang="ru-RU" sz="4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sz="40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 bwMode="auto">
          <a:xfrm>
            <a:off x="8089903" y="6141720"/>
            <a:ext cx="184731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050"/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/>
        </p:nvGraphicFramePr>
        <p:xfrm>
          <a:off x="111450" y="1547643"/>
          <a:ext cx="5256582" cy="376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178686" y="1061492"/>
            <a:ext cx="49407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50" b="0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Отраслевая структура промышленного производства, %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22595"/>
            <a:ext cx="2286000" cy="312385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latin typeface="Arial Narrow"/>
              </a:rPr>
              <a:t>2</a:t>
            </a:r>
            <a:endParaRPr lang="ru-RU" sz="1200" dirty="0">
              <a:latin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80000" y="1061492"/>
            <a:ext cx="5080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Приоритетные направления развития промышленности в регионе:</a:t>
            </a:r>
            <a:endParaRPr lang="ru-RU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584056" y="1493540"/>
            <a:ext cx="4038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металлургическое производство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машиностроение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химическое производство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лесопереработка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40040" y="350976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5 540 промышленных предприятий</a:t>
            </a:r>
          </a:p>
          <a:p>
            <a:pPr lvl="0">
              <a:defRPr/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4 162 – обрабатывающие производства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8"/>
          <p:cNvSpPr/>
          <p:nvPr/>
        </p:nvSpPr>
        <p:spPr bwMode="auto">
          <a:xfrm>
            <a:off x="1" y="0"/>
            <a:ext cx="10159999" cy="779674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 algn="ctr">
              <a:defRPr/>
            </a:pPr>
            <a:endParaRPr lang="ru-RU" dirty="0"/>
          </a:p>
        </p:txBody>
      </p:sp>
      <p:sp>
        <p:nvSpPr>
          <p:cNvPr id="17" name="Прямоугольник 1"/>
          <p:cNvSpPr/>
          <p:nvPr/>
        </p:nvSpPr>
        <p:spPr bwMode="auto">
          <a:xfrm>
            <a:off x="222896" y="197396"/>
            <a:ext cx="993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КРАТКАЯ ХАРАКТЕРИСТИКА ПРОМЫШЛЕННОГО ПОТЕНЦИАЛА РЕГИОНА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 bwMode="auto">
          <a:xfrm>
            <a:off x="8089903" y="6141720"/>
            <a:ext cx="184731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05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22595"/>
            <a:ext cx="2286000" cy="312385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latin typeface="Arial Narrow"/>
              </a:rPr>
              <a:t>3</a:t>
            </a:r>
            <a:endParaRPr lang="ru-RU" sz="1200" dirty="0">
              <a:latin typeface="Arial Narrow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487712" y="989484"/>
            <a:ext cx="4896543" cy="377985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 bwMode="auto">
          <a:xfrm>
            <a:off x="87093" y="1784124"/>
            <a:ext cx="1978482" cy="3134691"/>
            <a:chOff x="0" y="0"/>
            <a:chExt cx="1978482" cy="3134691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601560" y="0"/>
              <a:ext cx="859529" cy="12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900" i="1">
                  <a:latin typeface="Arial Narrow"/>
                </a:rPr>
                <a:t>Фотография </a:t>
              </a:r>
              <a:endParaRPr sz="1050">
                <a:latin typeface="Arial Narrow"/>
              </a:endParaRPr>
            </a:p>
            <a:p>
              <a:pPr algn="ctr">
                <a:defRPr/>
              </a:pPr>
              <a:r>
                <a:rPr lang="ru-RU" sz="900" i="1">
                  <a:latin typeface="Arial Narrow"/>
                </a:rPr>
                <a:t>предприятия</a:t>
              </a:r>
              <a:endParaRPr sz="1050">
                <a:latin typeface="Arial Narrow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0" y="2402811"/>
              <a:ext cx="1978482" cy="73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050" dirty="0">
                  <a:latin typeface="Arial Narrow"/>
                  <a:cs typeface="Arial Narrow"/>
                </a:rPr>
                <a:t>Количество </a:t>
              </a:r>
              <a:r>
                <a:rPr lang="ru-RU" sz="1050" dirty="0" smtClean="0">
                  <a:latin typeface="Arial Narrow"/>
                  <a:cs typeface="Arial Narrow"/>
                </a:rPr>
                <a:t>сотрудников: </a:t>
              </a:r>
              <a:endParaRPr dirty="0"/>
            </a:p>
            <a:p>
              <a:pPr>
                <a:defRPr/>
              </a:pPr>
              <a:r>
                <a:rPr lang="ru-RU" sz="1050" dirty="0">
                  <a:latin typeface="Arial Narrow"/>
                  <a:cs typeface="Arial Narrow"/>
                </a:rPr>
                <a:t>24 124 чел.</a:t>
              </a:r>
              <a:endParaRPr sz="1050" dirty="0">
                <a:latin typeface="Arial Narrow"/>
              </a:endParaRPr>
            </a:p>
            <a:p>
              <a:pPr>
                <a:defRPr/>
              </a:pPr>
              <a:r>
                <a:rPr lang="ru-RU" sz="1050" dirty="0">
                  <a:latin typeface="Arial Narrow"/>
                  <a:cs typeface="Arial Narrow"/>
                </a:rPr>
                <a:t>Выручка за 2023 </a:t>
              </a:r>
              <a:r>
                <a:rPr lang="ru-RU" sz="1050" dirty="0" smtClean="0">
                  <a:latin typeface="Arial Narrow"/>
                  <a:cs typeface="Arial Narrow"/>
                </a:rPr>
                <a:t>год: </a:t>
              </a:r>
              <a:r>
                <a:rPr lang="ru-RU" sz="1050" dirty="0">
                  <a:latin typeface="Arial Narrow"/>
                  <a:cs typeface="Arial Narrow"/>
                </a:rPr>
                <a:t>876,9 млрд. руб.</a:t>
              </a:r>
              <a:endParaRPr sz="1050" dirty="0">
                <a:latin typeface="Arial Narrow"/>
              </a:endParaRPr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2107305" y="4186938"/>
            <a:ext cx="1910465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Количество </a:t>
            </a:r>
            <a:r>
              <a:rPr lang="ru-RU" sz="1050" dirty="0" smtClean="0">
                <a:latin typeface="Arial Narrow"/>
                <a:cs typeface="Arial Narrow"/>
              </a:rPr>
              <a:t>сотрудников: </a:t>
            </a:r>
            <a:endParaRPr dirty="0"/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4 138 чел.</a:t>
            </a:r>
            <a:endParaRPr sz="1050" dirty="0">
              <a:latin typeface="Arial Narrow"/>
            </a:endParaRPr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Выручка за 2023 </a:t>
            </a:r>
            <a:r>
              <a:rPr lang="ru-RU" sz="1050" dirty="0" smtClean="0">
                <a:latin typeface="Arial Narrow"/>
                <a:cs typeface="Arial Narrow"/>
              </a:rPr>
              <a:t>год: </a:t>
            </a:r>
            <a:r>
              <a:rPr lang="ru-RU" sz="1050" dirty="0">
                <a:latin typeface="Arial Narrow"/>
                <a:cs typeface="Arial Narrow"/>
              </a:rPr>
              <a:t>100,9 млрд. руб.</a:t>
            </a:r>
            <a:endParaRPr sz="1050" dirty="0">
              <a:latin typeface="Arial Narrow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4097061" y="4174407"/>
            <a:ext cx="1995475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Количество </a:t>
            </a:r>
            <a:r>
              <a:rPr lang="ru-RU" sz="1050" dirty="0" smtClean="0">
                <a:latin typeface="Arial Narrow"/>
                <a:cs typeface="Arial Narrow"/>
              </a:rPr>
              <a:t>сотрудников: </a:t>
            </a:r>
            <a:endParaRPr dirty="0"/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8 317 чел.</a:t>
            </a:r>
            <a:endParaRPr sz="1050" dirty="0">
              <a:latin typeface="Arial Narrow"/>
            </a:endParaRPr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Выручка за 2023 </a:t>
            </a:r>
            <a:r>
              <a:rPr lang="ru-RU" sz="1050" dirty="0" smtClean="0">
                <a:latin typeface="Arial Narrow"/>
                <a:cs typeface="Arial Narrow"/>
              </a:rPr>
              <a:t>год: </a:t>
            </a:r>
            <a:r>
              <a:rPr lang="ru-RU" sz="1050" dirty="0">
                <a:latin typeface="Arial Narrow"/>
                <a:cs typeface="Arial Narrow"/>
              </a:rPr>
              <a:t>18,8  млрд. руб.</a:t>
            </a:r>
            <a:endParaRPr sz="1050" dirty="0">
              <a:latin typeface="Arial Narrow"/>
            </a:endParaRPr>
          </a:p>
        </p:txBody>
      </p:sp>
      <p:pic>
        <p:nvPicPr>
          <p:cNvPr id="3" name="Picture 2" descr="C:\Users\user\Desktop\thumb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207136" y="1584473"/>
            <a:ext cx="1851605" cy="18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118026" y="3539403"/>
            <a:ext cx="2107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Заполярный филиал </a:t>
            </a:r>
            <a:endParaRPr lang="ru-RU" sz="1100"/>
          </a:p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ПАО «ГМК «Норильский никель»</a:t>
            </a:r>
            <a:endParaRPr lang="ru-RU" sz="1100"/>
          </a:p>
        </p:txBody>
      </p:sp>
      <p:pic>
        <p:nvPicPr>
          <p:cNvPr id="15" name="Picture 5" descr="C:\Users\user\Desktop\80c4ae048b29c9bf5cd6624b0102e0c3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2221014" y="1579681"/>
            <a:ext cx="1777678" cy="180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 bwMode="auto">
          <a:xfrm>
            <a:off x="2338088" y="3534494"/>
            <a:ext cx="16750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АО «РУСАЛ Красноярск»</a:t>
            </a:r>
            <a:endParaRPr lang="ru-RU" sz="1100"/>
          </a:p>
        </p:txBody>
      </p:sp>
      <p:pic>
        <p:nvPicPr>
          <p:cNvPr id="19" name="Picture 6" descr="https://cdn2.img.ria.ru/images/151949/25/1519492516.jpg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4217674" y="1589275"/>
            <a:ext cx="1777678" cy="179040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 bwMode="auto">
          <a:xfrm>
            <a:off x="4136570" y="3496022"/>
            <a:ext cx="1877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Arial Narrow"/>
              </a:rPr>
              <a:t>АО «Информационные спутниковые системы» им. ак. М.Ф. Решетнева</a:t>
            </a:r>
            <a:endParaRPr/>
          </a:p>
        </p:txBody>
      </p:sp>
      <p:pic>
        <p:nvPicPr>
          <p:cNvPr id="30" name="Picture 3" descr="C:\Users\user\Desktop\pp-834470.jpg"/>
          <p:cNvPicPr>
            <a:picLocks noChangeAspect="1" noChangeArrowheads="1"/>
          </p:cNvPicPr>
          <p:nvPr/>
        </p:nvPicPr>
        <p:blipFill>
          <a:blip r:embed="rId6" cstate="print"/>
          <a:stretch/>
        </p:blipFill>
        <p:spPr bwMode="auto">
          <a:xfrm>
            <a:off x="6166291" y="1599561"/>
            <a:ext cx="1777678" cy="1780119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 bwMode="auto">
          <a:xfrm>
            <a:off x="6255974" y="3557428"/>
            <a:ext cx="1598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АО «Полюс Красноярск»</a:t>
            </a:r>
            <a:endParaRPr lang="ru-RU" sz="1100"/>
          </a:p>
        </p:txBody>
      </p:sp>
      <p:sp>
        <p:nvSpPr>
          <p:cNvPr id="48" name="TextBox 47"/>
          <p:cNvSpPr txBox="1"/>
          <p:nvPr/>
        </p:nvSpPr>
        <p:spPr bwMode="auto">
          <a:xfrm>
            <a:off x="6170062" y="4174407"/>
            <a:ext cx="1858448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Количество </a:t>
            </a:r>
            <a:r>
              <a:rPr lang="ru-RU" sz="1050" dirty="0" smtClean="0">
                <a:latin typeface="Arial Narrow"/>
                <a:cs typeface="Arial Narrow"/>
              </a:rPr>
              <a:t>сотрудников: </a:t>
            </a:r>
            <a:endParaRPr dirty="0"/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5 124 чел.</a:t>
            </a:r>
            <a:endParaRPr sz="1050" dirty="0">
              <a:latin typeface="Arial Narrow"/>
            </a:endParaRPr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Выручка за 2023 </a:t>
            </a:r>
            <a:r>
              <a:rPr lang="ru-RU" sz="1050" dirty="0" smtClean="0">
                <a:latin typeface="Arial Narrow"/>
                <a:cs typeface="Arial Narrow"/>
              </a:rPr>
              <a:t>год: </a:t>
            </a:r>
            <a:r>
              <a:rPr lang="ru-RU" sz="1050" dirty="0">
                <a:latin typeface="Arial Narrow"/>
                <a:cs typeface="Arial Narrow"/>
              </a:rPr>
              <a:t>309,4 млрд. руб.</a:t>
            </a:r>
            <a:endParaRPr sz="1050" dirty="0">
              <a:latin typeface="Arial Narrow"/>
            </a:endParaRPr>
          </a:p>
        </p:txBody>
      </p:sp>
      <p:pic>
        <p:nvPicPr>
          <p:cNvPr id="49" name="Picture 3" descr="C:\Users\user\Desktop\hx3kumw-pww1.jpg"/>
          <p:cNvPicPr>
            <a:picLocks noChangeAspect="1" noChangeArrowheads="1"/>
          </p:cNvPicPr>
          <p:nvPr/>
        </p:nvPicPr>
        <p:blipFill>
          <a:blip r:embed="rId7" cstate="print"/>
          <a:stretch/>
        </p:blipFill>
        <p:spPr bwMode="auto">
          <a:xfrm>
            <a:off x="8175186" y="1593917"/>
            <a:ext cx="1777678" cy="178011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 bwMode="auto">
          <a:xfrm>
            <a:off x="8126107" y="3539403"/>
            <a:ext cx="18758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Arial Narrow"/>
                <a:cs typeface="Arial Narrow"/>
              </a:rPr>
              <a:t>АО «ПО</a:t>
            </a:r>
            <a:endParaRPr/>
          </a:p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 «Электрохимический завод» </a:t>
            </a:r>
            <a:endParaRPr lang="ru-RU" sz="1100"/>
          </a:p>
        </p:txBody>
      </p:sp>
      <p:sp>
        <p:nvSpPr>
          <p:cNvPr id="52" name="TextBox 51"/>
          <p:cNvSpPr txBox="1"/>
          <p:nvPr/>
        </p:nvSpPr>
        <p:spPr bwMode="auto">
          <a:xfrm>
            <a:off x="8182266" y="4174407"/>
            <a:ext cx="1773834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Количество </a:t>
            </a:r>
            <a:r>
              <a:rPr lang="ru-RU" sz="1050" dirty="0" smtClean="0">
                <a:latin typeface="Arial Narrow"/>
                <a:cs typeface="Arial Narrow"/>
              </a:rPr>
              <a:t>сотрудников: </a:t>
            </a:r>
          </a:p>
          <a:p>
            <a:pPr>
              <a:defRPr/>
            </a:pPr>
            <a:r>
              <a:rPr lang="ru-RU" sz="1050" dirty="0" smtClean="0">
                <a:latin typeface="Arial Narrow"/>
                <a:cs typeface="Arial Narrow"/>
              </a:rPr>
              <a:t>1 </a:t>
            </a:r>
            <a:r>
              <a:rPr lang="ru-RU" sz="1050" dirty="0">
                <a:latin typeface="Arial Narrow"/>
                <a:cs typeface="Arial Narrow"/>
              </a:rPr>
              <a:t>881 чел.</a:t>
            </a:r>
            <a:endParaRPr sz="1050" dirty="0">
              <a:latin typeface="Arial Narrow"/>
            </a:endParaRPr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Выручка за 2023 </a:t>
            </a:r>
            <a:r>
              <a:rPr lang="ru-RU" sz="1050" dirty="0" smtClean="0">
                <a:latin typeface="Arial Narrow"/>
                <a:cs typeface="Arial Narrow"/>
              </a:rPr>
              <a:t>год: </a:t>
            </a:r>
            <a:endParaRPr dirty="0"/>
          </a:p>
          <a:p>
            <a:pPr>
              <a:defRPr/>
            </a:pPr>
            <a:r>
              <a:rPr lang="ru-RU" sz="1050" dirty="0">
                <a:latin typeface="Arial Narrow"/>
                <a:cs typeface="Arial Narrow"/>
              </a:rPr>
              <a:t>20,6 млрд. руб.</a:t>
            </a:r>
            <a:endParaRPr sz="1050" dirty="0">
              <a:latin typeface="Arial Narrow"/>
            </a:endParaRPr>
          </a:p>
        </p:txBody>
      </p:sp>
      <p:sp>
        <p:nvSpPr>
          <p:cNvPr id="25" name="Прямоугольник 8"/>
          <p:cNvSpPr/>
          <p:nvPr/>
        </p:nvSpPr>
        <p:spPr bwMode="auto">
          <a:xfrm>
            <a:off x="1" y="0"/>
            <a:ext cx="10159999" cy="779674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 algn="ctr">
              <a:defRPr/>
            </a:pPr>
            <a:endParaRPr lang="ru-RU" dirty="0"/>
          </a:p>
        </p:txBody>
      </p:sp>
      <p:sp>
        <p:nvSpPr>
          <p:cNvPr id="27" name="Прямоугольник 1"/>
          <p:cNvSpPr/>
          <p:nvPr/>
        </p:nvSpPr>
        <p:spPr bwMode="auto">
          <a:xfrm>
            <a:off x="222896" y="197396"/>
            <a:ext cx="993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КРАТКАЯ ХАРАКТЕРИСТИКА ПРОМЫШЛЕННОГО ПОТЕНЦИАЛА РЕГИОНА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14869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4296" y="5453980"/>
            <a:ext cx="2286000" cy="31238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27365938" name="Скругленный прямоугольник 49"/>
          <p:cNvSpPr/>
          <p:nvPr/>
        </p:nvSpPr>
        <p:spPr bwMode="auto">
          <a:xfrm>
            <a:off x="0" y="845468"/>
            <a:ext cx="4541250" cy="484560"/>
          </a:xfrm>
          <a:prstGeom prst="roundRect">
            <a:avLst>
              <a:gd name="adj" fmla="val 235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600" b="0" strike="noStrike" spc="0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600" strike="noStrike" spc="0" dirty="0" smtClean="0">
                <a:latin typeface="Arial" pitchFamily="34" charset="0"/>
                <a:ea typeface="DejaVu Sans"/>
                <a:cs typeface="Arial" pitchFamily="34" charset="0"/>
              </a:rPr>
              <a:t>Направления </a:t>
            </a:r>
            <a:r>
              <a:rPr lang="ru-RU" sz="1600" strike="noStrike" spc="0" dirty="0">
                <a:latin typeface="Arial" pitchFamily="34" charset="0"/>
                <a:ea typeface="DejaVu Sans"/>
                <a:cs typeface="Arial" pitchFamily="34" charset="0"/>
              </a:rPr>
              <a:t>технологического суверенитета:</a:t>
            </a:r>
            <a:endParaRPr lang="ru-RU" sz="160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1650876" name="TextBox 5"/>
          <p:cNvSpPr/>
          <p:nvPr/>
        </p:nvSpPr>
        <p:spPr bwMode="auto">
          <a:xfrm>
            <a:off x="183456" y="1421532"/>
            <a:ext cx="4026565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0" dirty="0">
                <a:solidFill>
                  <a:srgbClr val="BB9261"/>
                </a:solidFill>
                <a:latin typeface="Arial" pitchFamily="34" charset="0"/>
                <a:ea typeface="DejaVu Sans"/>
                <a:cs typeface="Arial" pitchFamily="34" charset="0"/>
              </a:rPr>
              <a:t>беспилотные авиационные системы</a:t>
            </a:r>
            <a:endParaRPr lang="ru-RU" sz="1800" b="0" strike="noStrike" spc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800" b="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9958621" name="Прямоугольник 32"/>
          <p:cNvSpPr/>
          <p:nvPr/>
        </p:nvSpPr>
        <p:spPr bwMode="auto">
          <a:xfrm>
            <a:off x="111448" y="2141612"/>
            <a:ext cx="43887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0" dirty="0">
                <a:solidFill>
                  <a:srgbClr val="BB9261"/>
                </a:solidFill>
                <a:latin typeface="Arial" pitchFamily="34" charset="0"/>
                <a:ea typeface="DejaVu Sans"/>
                <a:cs typeface="Arial" pitchFamily="34" charset="0"/>
              </a:rPr>
              <a:t>средства производства </a:t>
            </a:r>
            <a:endParaRPr lang="ru-RU" sz="1800" b="1" strike="noStrike" spc="0" dirty="0" smtClean="0">
              <a:solidFill>
                <a:srgbClr val="BB9261"/>
              </a:solidFill>
              <a:latin typeface="Arial" pitchFamily="34" charset="0"/>
              <a:ea typeface="DejaVu Sans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0" dirty="0" smtClean="0">
                <a:solidFill>
                  <a:srgbClr val="BB9261"/>
                </a:solidFill>
                <a:latin typeface="Arial" pitchFamily="34" charset="0"/>
                <a:ea typeface="DejaVu Sans"/>
                <a:cs typeface="Arial" pitchFamily="34" charset="0"/>
              </a:rPr>
              <a:t>и </a:t>
            </a:r>
            <a:r>
              <a:rPr lang="ru-RU" sz="1800" b="1" strike="noStrike" spc="0" dirty="0">
                <a:solidFill>
                  <a:srgbClr val="BB9261"/>
                </a:solidFill>
                <a:latin typeface="Arial" pitchFamily="34" charset="0"/>
                <a:ea typeface="DejaVu Sans"/>
                <a:cs typeface="Arial" pitchFamily="34" charset="0"/>
              </a:rPr>
              <a:t>автоматизации</a:t>
            </a:r>
            <a:endParaRPr lang="ru-RU" sz="1800" b="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5597520" name="TextBox 9"/>
          <p:cNvSpPr/>
          <p:nvPr/>
        </p:nvSpPr>
        <p:spPr bwMode="auto">
          <a:xfrm>
            <a:off x="111448" y="3077716"/>
            <a:ext cx="4283640" cy="36467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0" dirty="0">
                <a:solidFill>
                  <a:srgbClr val="BB9261"/>
                </a:solidFill>
                <a:latin typeface="Arial" pitchFamily="34" charset="0"/>
                <a:ea typeface="DejaVu Sans"/>
                <a:cs typeface="Arial" pitchFamily="34" charset="0"/>
              </a:rPr>
              <a:t>новые материалы и химия</a:t>
            </a:r>
            <a:endParaRPr lang="ru-RU" sz="1800" b="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5618131" name="TextBox 9"/>
          <p:cNvSpPr/>
          <p:nvPr/>
        </p:nvSpPr>
        <p:spPr bwMode="auto">
          <a:xfrm>
            <a:off x="111448" y="3941812"/>
            <a:ext cx="42984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0" dirty="0">
                <a:solidFill>
                  <a:srgbClr val="BB9261"/>
                </a:solidFill>
                <a:latin typeface="Arial" pitchFamily="34" charset="0"/>
                <a:ea typeface="DejaVu Sans"/>
                <a:cs typeface="Arial" pitchFamily="34" charset="0"/>
              </a:rPr>
              <a:t>перспективные космические технологии</a:t>
            </a:r>
            <a:endParaRPr lang="ru-RU" sz="1800" b="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51610188" name="TextBox 9"/>
          <p:cNvSpPr/>
          <p:nvPr/>
        </p:nvSpPr>
        <p:spPr bwMode="auto">
          <a:xfrm>
            <a:off x="111448" y="5237956"/>
            <a:ext cx="4295880" cy="36467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0" dirty="0">
                <a:solidFill>
                  <a:srgbClr val="BB9261"/>
                </a:solidFill>
                <a:latin typeface="Arial" pitchFamily="34" charset="0"/>
                <a:ea typeface="DejaVu Sans"/>
                <a:cs typeface="Arial" pitchFamily="34" charset="0"/>
              </a:rPr>
              <a:t>новые энергетические технологии</a:t>
            </a:r>
            <a:endParaRPr lang="ru-RU" sz="1800" b="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319075" name="Скругленный прямоугольник 49"/>
          <p:cNvSpPr/>
          <p:nvPr/>
        </p:nvSpPr>
        <p:spPr bwMode="auto">
          <a:xfrm>
            <a:off x="4575944" y="845468"/>
            <a:ext cx="5472608" cy="484560"/>
          </a:xfrm>
          <a:prstGeom prst="roundRect">
            <a:avLst>
              <a:gd name="adj" fmla="val 235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600" b="0" strike="noStrike" spc="0" dirty="0">
                <a:solidFill>
                  <a:srgbClr val="FFFFFF"/>
                </a:solidFill>
                <a:latin typeface="Times New Roman"/>
                <a:ea typeface="DejaVu Sans"/>
              </a:rPr>
              <a:t>            </a:t>
            </a:r>
            <a:r>
              <a:rPr lang="ru-RU" sz="1600" b="0" strike="noStrike" spc="0" dirty="0">
                <a:latin typeface="Arial" pitchFamily="34" charset="0"/>
                <a:ea typeface="DejaVu Sans"/>
                <a:cs typeface="Arial" pitchFamily="34" charset="0"/>
              </a:rPr>
              <a:t>Примеры сформированных компетенций </a:t>
            </a:r>
            <a:endParaRPr lang="ru-RU" sz="1600" b="0" strike="noStrike" spc="0" dirty="0" smtClean="0">
              <a:latin typeface="Arial" pitchFamily="34" charset="0"/>
              <a:ea typeface="DejaVu Sans"/>
              <a:cs typeface="Arial" pitchFamily="34" charset="0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600" b="0" strike="noStrike" spc="0" dirty="0" smtClean="0">
                <a:latin typeface="Arial" pitchFamily="34" charset="0"/>
                <a:ea typeface="DejaVu Sans"/>
                <a:cs typeface="Arial" pitchFamily="34" charset="0"/>
              </a:rPr>
              <a:t>в </a:t>
            </a:r>
            <a:r>
              <a:rPr lang="ru-RU" sz="1600" b="0" strike="noStrike" spc="0" dirty="0">
                <a:latin typeface="Arial" pitchFamily="34" charset="0"/>
                <a:ea typeface="DejaVu Sans"/>
                <a:cs typeface="Arial" pitchFamily="34" charset="0"/>
              </a:rPr>
              <a:t>Красноярском крае</a:t>
            </a:r>
            <a:r>
              <a:rPr lang="ru-RU" sz="1800" b="1" strike="noStrike" spc="0" dirty="0">
                <a:latin typeface="Arial" pitchFamily="34" charset="0"/>
                <a:ea typeface="DejaVu Sans"/>
                <a:cs typeface="Arial" pitchFamily="34" charset="0"/>
              </a:rPr>
              <a:t>:</a:t>
            </a:r>
            <a:endParaRPr lang="ru-RU" sz="1800" b="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74060" name="TextBox 5"/>
          <p:cNvSpPr/>
          <p:nvPr/>
        </p:nvSpPr>
        <p:spPr bwMode="auto">
          <a:xfrm>
            <a:off x="4537178" y="1421532"/>
            <a:ext cx="56228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ООО «</a:t>
            </a:r>
            <a:r>
              <a:rPr lang="ru-RU" sz="1200" b="0" strike="noStrike" spc="0" dirty="0" err="1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Авакс-Геосервис</a:t>
            </a:r>
            <a:r>
              <a:rPr lang="ru-RU" sz="1200" b="0" strike="noStrik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» </a:t>
            </a:r>
            <a:r>
              <a:rPr lang="ru-RU" sz="1200" b="0" strike="noStrike" spc="0" dirty="0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– </a:t>
            </a:r>
            <a:r>
              <a:rPr lang="ru-RU" sz="1200" b="0" strike="noStrik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БАС самолетного типа</a:t>
            </a:r>
            <a:endParaRPr sz="1200" b="0" strike="noStrike" spc="0" dirty="0">
              <a:solidFill>
                <a:schemeClr val="tx1"/>
              </a:solidFill>
              <a:latin typeface="Arial" pitchFamily="34" charset="0"/>
              <a:ea typeface="DejaVu Sans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АО «НПП «Радиосвязь» </a:t>
            </a:r>
            <a:r>
              <a:rPr lang="ru-RU" sz="1200" b="0" strike="noStrike" spc="0" dirty="0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– </a:t>
            </a:r>
            <a:r>
              <a:rPr lang="ru-RU" sz="1200" b="0" strike="noStrike" spc="0" dirty="0" err="1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квадрокоптеры</a:t>
            </a:r>
            <a:endParaRPr sz="1200" b="0" strike="noStrike" spc="0" dirty="0">
              <a:solidFill>
                <a:schemeClr val="tx1"/>
              </a:solidFill>
              <a:latin typeface="Arial" pitchFamily="34" charset="0"/>
              <a:ea typeface="DejaVu Sans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АО «</a:t>
            </a:r>
            <a:r>
              <a:rPr lang="ru-RU" sz="1200" b="0" strike="noStrike" spc="0" dirty="0" err="1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Решетнёв</a:t>
            </a:r>
            <a:r>
              <a:rPr lang="ru-RU" sz="1200" b="0" strike="noStrike" spc="0" dirty="0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» – </a:t>
            </a:r>
            <a:r>
              <a:rPr lang="ru-RU" sz="1200" b="0" strike="noStrik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средства спутниковой </a:t>
            </a:r>
            <a:r>
              <a:rPr lang="ru-RU" sz="1200" b="0" strike="noStrike" spc="0" dirty="0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связи</a:t>
            </a:r>
            <a:endParaRPr sz="1200" b="0" strike="noStrike" spc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1591393" name="TextBox 5"/>
          <p:cNvSpPr/>
          <p:nvPr/>
        </p:nvSpPr>
        <p:spPr bwMode="auto">
          <a:xfrm>
            <a:off x="4501538" y="2213620"/>
            <a:ext cx="5658462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ООО «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ИТ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С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Сибирь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станки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плазменной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резки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ООО «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Гиперплазма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лазерное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оборудование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ООО НПЦ </a:t>
            </a:r>
            <a:r>
              <a:rPr sz="1200" b="0" i="0" strike="noStrike" spc="0" dirty="0" err="1" smtClean="0">
                <a:latin typeface="Arial" pitchFamily="34" charset="0"/>
                <a:cs typeface="Arial" pitchFamily="34" charset="0"/>
              </a:rPr>
              <a:t>Магнитной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 smtClean="0">
                <a:latin typeface="Arial" pitchFamily="34" charset="0"/>
                <a:cs typeface="Arial" pitchFamily="34" charset="0"/>
              </a:rPr>
              <a:t>гидродинамики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печи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и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перемешиватели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для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металлургии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4854408" name="TextBox 5"/>
          <p:cNvSpPr/>
          <p:nvPr/>
        </p:nvSpPr>
        <p:spPr bwMode="auto">
          <a:xfrm>
            <a:off x="4503936" y="3149724"/>
            <a:ext cx="5427858" cy="63899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РУСАЛ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алюминиевые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сплавы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ООО НПЦ </a:t>
            </a:r>
            <a:r>
              <a:rPr sz="1200" b="0" i="0" strike="noStrike" spc="0" dirty="0" err="1" smtClean="0">
                <a:latin typeface="Arial" pitchFamily="34" charset="0"/>
                <a:cs typeface="Arial" pitchFamily="34" charset="0"/>
              </a:rPr>
              <a:t>Магнитной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 smtClean="0">
                <a:latin typeface="Arial" pitchFamily="34" charset="0"/>
                <a:cs typeface="Arial" pitchFamily="34" charset="0"/>
              </a:rPr>
              <a:t>гидродинамики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проволока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из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алюминиевых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сплавов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различного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 smtClean="0">
                <a:latin typeface="Arial" pitchFamily="34" charset="0"/>
                <a:cs typeface="Arial" pitchFamily="34" charset="0"/>
              </a:rPr>
              <a:t>назначения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7708307" name="TextBox 5"/>
          <p:cNvSpPr/>
          <p:nvPr/>
        </p:nvSpPr>
        <p:spPr bwMode="auto">
          <a:xfrm>
            <a:off x="4503936" y="3941812"/>
            <a:ext cx="5538586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АО «</a:t>
            </a:r>
            <a:r>
              <a:rPr lang="ru-RU" sz="1200" b="0" i="0" u="none" strike="noStrike" cap="none" spc="0" dirty="0" err="1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Решетнёв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» –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средства спутниковой связи</a:t>
            </a:r>
            <a:endParaRPr sz="1200" b="0" strike="noStrike" spc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АО «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Красмаш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ракеты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и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разгонные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блоки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АО «ЦКБ «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Геофизика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» и АО НПП «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Радиосвязь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средства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управления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endParaRPr lang="ru-RU" sz="1200" b="0" i="0" strike="noStrike" spc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навигации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ООО «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Малые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космические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аппараты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средства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наземной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спутниковой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связи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423537" name="TextBox 5"/>
          <p:cNvSpPr/>
          <p:nvPr/>
        </p:nvSpPr>
        <p:spPr bwMode="auto">
          <a:xfrm>
            <a:off x="4503936" y="5309964"/>
            <a:ext cx="5847819" cy="45611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ФГУП «ГХК» 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–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DejaVu Sans"/>
                <a:cs typeface="Arial" pitchFamily="34" charset="0"/>
              </a:rPr>
              <a:t>производство МОКС топлива</a:t>
            </a:r>
            <a:endParaRPr sz="1200" b="0" strike="noStrike" spc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ОКБ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«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Микрон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0" i="0" strike="noStrike" spc="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200" b="0" i="0" strike="noStrike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разработка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тепловетрогенерационных</a:t>
            </a:r>
            <a:r>
              <a:rPr sz="1200" b="0" i="0" strike="noStrike" spc="0" dirty="0">
                <a:latin typeface="Arial" pitchFamily="34" charset="0"/>
                <a:cs typeface="Arial" pitchFamily="34" charset="0"/>
              </a:rPr>
              <a:t> </a:t>
            </a:r>
            <a:r>
              <a:rPr sz="1200" b="0" i="0" strike="noStrike" spc="0" dirty="0" err="1">
                <a:latin typeface="Arial" pitchFamily="34" charset="0"/>
                <a:cs typeface="Arial" pitchFamily="34" charset="0"/>
              </a:rPr>
              <a:t>установок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8"/>
          <p:cNvSpPr/>
          <p:nvPr/>
        </p:nvSpPr>
        <p:spPr bwMode="auto">
          <a:xfrm>
            <a:off x="0" y="0"/>
            <a:ext cx="10159999" cy="779674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 algn="ctr">
              <a:defRPr/>
            </a:pPr>
            <a:endParaRPr lang="ru-RU" dirty="0"/>
          </a:p>
        </p:txBody>
      </p:sp>
      <p:sp>
        <p:nvSpPr>
          <p:cNvPr id="21" name="Прямоугольник 1"/>
          <p:cNvSpPr/>
          <p:nvPr/>
        </p:nvSpPr>
        <p:spPr bwMode="auto">
          <a:xfrm>
            <a:off x="1623616" y="269404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0" u="none" strike="noStrike" cap="none" spc="0" dirty="0" smtClean="0">
                <a:solidFill>
                  <a:schemeClr val="bg1"/>
                </a:solidFill>
                <a:latin typeface="Arial" pitchFamily="34" charset="0"/>
                <a:ea typeface="Arial"/>
                <a:cs typeface="Arial" pitchFamily="34" charset="0"/>
              </a:rPr>
              <a:t>ОБЕСПЕЧЕНИЕ ТЕХНОЛОГИЧЕСКОГО СУВЕРЕНИТЕТА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1714002" name="Прямоугольник 8"/>
          <p:cNvSpPr/>
          <p:nvPr/>
        </p:nvSpPr>
        <p:spPr bwMode="auto">
          <a:xfrm>
            <a:off x="1" y="0"/>
            <a:ext cx="10159999" cy="582278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 algn="ctr">
              <a:defRPr/>
            </a:pPr>
            <a:endParaRPr lang="ru-RU"/>
          </a:p>
        </p:txBody>
      </p:sp>
      <p:sp>
        <p:nvSpPr>
          <p:cNvPr id="192149488" name="TextBox 16"/>
          <p:cNvSpPr txBox="1"/>
          <p:nvPr/>
        </p:nvSpPr>
        <p:spPr bwMode="auto">
          <a:xfrm>
            <a:off x="759520" y="989484"/>
            <a:ext cx="9121412" cy="31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64090361" name="Прямоугольный треугольник 27"/>
          <p:cNvSpPr/>
          <p:nvPr/>
        </p:nvSpPr>
        <p:spPr bwMode="auto">
          <a:xfrm>
            <a:off x="0" y="1996107"/>
            <a:ext cx="259556" cy="924944"/>
          </a:xfrm>
          <a:prstGeom prst="rtTriangle">
            <a:avLst/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>
              <a:defRPr/>
            </a:pPr>
            <a:endParaRPr lang="ru-RU"/>
          </a:p>
        </p:txBody>
      </p:sp>
      <p:sp>
        <p:nvSpPr>
          <p:cNvPr id="352809804" name="Прямоугольный треугольник 28"/>
          <p:cNvSpPr/>
          <p:nvPr/>
        </p:nvSpPr>
        <p:spPr bwMode="auto">
          <a:xfrm flipV="1">
            <a:off x="0" y="2921052"/>
            <a:ext cx="259556" cy="924944"/>
          </a:xfrm>
          <a:prstGeom prst="rtTriangle">
            <a:avLst/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9">
              <a:defRPr/>
            </a:pPr>
            <a:endParaRPr lang="ru-RU"/>
          </a:p>
        </p:txBody>
      </p:sp>
      <p:sp>
        <p:nvSpPr>
          <p:cNvPr id="1488840641" name="Прямоугольник 1"/>
          <p:cNvSpPr/>
          <p:nvPr/>
        </p:nvSpPr>
        <p:spPr bwMode="auto">
          <a:xfrm>
            <a:off x="2055664" y="12538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i="0" u="none" strike="noStrike" cap="none" spc="0" dirty="0">
                <a:solidFill>
                  <a:schemeClr val="bg1"/>
                </a:solidFill>
                <a:latin typeface="Arial" pitchFamily="34" charset="0"/>
                <a:ea typeface="Arial"/>
                <a:cs typeface="Arial" pitchFamily="34" charset="0"/>
              </a:rPr>
              <a:t>ФИНАНСОВАЯ ПОДДЕРЖКА ПРОМЫШЛЕННОСТИ</a:t>
            </a:r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9022054" name="Текст 26"/>
          <p:cNvSpPr txBox="1"/>
          <p:nvPr/>
        </p:nvSpPr>
        <p:spPr bwMode="auto">
          <a:xfrm>
            <a:off x="1395042" y="1190170"/>
            <a:ext cx="4331229" cy="5914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defRPr/>
            </a:pPr>
            <a:r>
              <a:rPr lang="ru-RU" sz="1600" b="1" spc="99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Государственный Фонд развития промышленности Красноярского края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/>
              </a:buClr>
              <a:defRPr/>
            </a:pPr>
            <a:endParaRPr dirty="0"/>
          </a:p>
          <a:p>
            <a:pPr>
              <a:buClr>
                <a:schemeClr val="accent4"/>
              </a:buClr>
              <a:defRPr/>
            </a:pPr>
            <a:endParaRPr lang="ru-RU" sz="1600" b="1" spc="99" dirty="0">
              <a:solidFill>
                <a:schemeClr val="tx2">
                  <a:lumMod val="75000"/>
                </a:schemeClr>
              </a:solidFill>
              <a:latin typeface="Verdana"/>
            </a:endParaRPr>
          </a:p>
        </p:txBody>
      </p:sp>
      <p:sp>
        <p:nvSpPr>
          <p:cNvPr id="759256845" name="Текст 26"/>
          <p:cNvSpPr txBox="1"/>
          <p:nvPr/>
        </p:nvSpPr>
        <p:spPr bwMode="auto">
          <a:xfrm>
            <a:off x="1484609" y="1850672"/>
            <a:ext cx="4241663" cy="7229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198"/>
              </a:spcAft>
              <a:buClr>
                <a:schemeClr val="accent4"/>
              </a:buCl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Действует в рамках Федерального закона от 31 декабря 2014 года 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488-ФЗ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«О промышленной политике в Российской Федерации»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198"/>
              </a:spcAft>
              <a:buClr>
                <a:schemeClr val="accent4"/>
              </a:buClr>
              <a:defRPr/>
            </a:pPr>
            <a:endParaRPr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198"/>
              </a:spcAft>
              <a:buClr>
                <a:schemeClr val="accent4"/>
              </a:buClr>
              <a:buFont typeface="Wingdings"/>
              <a:buChar char="v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2374189" name="Текст 26"/>
          <p:cNvSpPr txBox="1"/>
          <p:nvPr/>
        </p:nvSpPr>
        <p:spPr bwMode="auto">
          <a:xfrm>
            <a:off x="6592168" y="2501652"/>
            <a:ext cx="3131992" cy="12241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defRPr/>
            </a:pPr>
            <a:r>
              <a:rPr lang="ru-RU" sz="1400" spc="99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Реализуются 26 проектов </a:t>
            </a:r>
          </a:p>
          <a:p>
            <a:pPr>
              <a:buClr>
                <a:schemeClr val="accent4"/>
              </a:buClr>
              <a:defRPr/>
            </a:pPr>
            <a:r>
              <a:rPr lang="ru-RU" sz="1400" spc="99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на сумму 1,48 </a:t>
            </a:r>
            <a:r>
              <a:rPr lang="ru-RU" sz="1400" spc="99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млрд</a:t>
            </a:r>
            <a:r>
              <a:rPr lang="ru-RU" sz="1400" spc="99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 руб.</a:t>
            </a:r>
          </a:p>
          <a:p>
            <a:pPr>
              <a:buClr>
                <a:schemeClr val="accent4"/>
              </a:buClr>
              <a:defRPr/>
            </a:pPr>
            <a:endParaRPr lang="ru-RU" sz="1400" spc="99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mbria"/>
              <a:cs typeface="Arial" pitchFamily="34" charset="0"/>
            </a:endParaRPr>
          </a:p>
          <a:p>
            <a:pPr>
              <a:buClr>
                <a:schemeClr val="accent4"/>
              </a:buClr>
              <a:defRPr/>
            </a:pPr>
            <a:r>
              <a:rPr lang="ru-RU" sz="1400" spc="99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Из них 15 проектов –  </a:t>
            </a:r>
            <a:r>
              <a:rPr lang="ru-RU" sz="1400" spc="99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mbria"/>
                <a:cs typeface="Arial" pitchFamily="34" charset="0"/>
              </a:rPr>
              <a:t>импортозамещение</a:t>
            </a:r>
            <a:endParaRPr lang="ru-RU" sz="1400" spc="99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mbria"/>
              <a:cs typeface="Arial" pitchFamily="34" charset="0"/>
            </a:endParaRPr>
          </a:p>
          <a:p>
            <a:pPr>
              <a:buClr>
                <a:schemeClr val="accent4"/>
              </a:buClr>
              <a:defRPr/>
            </a:pPr>
            <a:endParaRPr lang="ru-RU" sz="1600" b="1" spc="99" dirty="0">
              <a:solidFill>
                <a:schemeClr val="tx2">
                  <a:lumMod val="75000"/>
                </a:schemeClr>
              </a:solidFill>
              <a:latin typeface="Verdana"/>
            </a:endParaRPr>
          </a:p>
        </p:txBody>
      </p:sp>
      <p:sp>
        <p:nvSpPr>
          <p:cNvPr id="1406102196" name="Текст 26"/>
          <p:cNvSpPr txBox="1"/>
          <p:nvPr/>
        </p:nvSpPr>
        <p:spPr bwMode="auto">
          <a:xfrm>
            <a:off x="6033769" y="3104131"/>
            <a:ext cx="3582140" cy="1843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defRPr/>
            </a:pPr>
            <a:endParaRPr lang="ru-RU" sz="1600" b="1" spc="99" dirty="0">
              <a:solidFill>
                <a:schemeClr val="tx2">
                  <a:lumMod val="75000"/>
                </a:schemeClr>
              </a:solidFill>
              <a:latin typeface="Verdana"/>
            </a:endParaRPr>
          </a:p>
        </p:txBody>
      </p:sp>
      <p:grpSp>
        <p:nvGrpSpPr>
          <p:cNvPr id="1706465933" name="Group 301"/>
          <p:cNvGrpSpPr/>
          <p:nvPr/>
        </p:nvGrpSpPr>
        <p:grpSpPr bwMode="auto">
          <a:xfrm>
            <a:off x="276788" y="1227412"/>
            <a:ext cx="906391" cy="461029"/>
            <a:chOff x="2273652" y="3216203"/>
            <a:chExt cx="329846" cy="2322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34643880" name="Rectangle 160"/>
            <p:cNvSpPr>
              <a:spLocks noChangeArrowheads="1"/>
            </p:cNvSpPr>
            <p:nvPr/>
          </p:nvSpPr>
          <p:spPr bwMode="auto">
            <a:xfrm>
              <a:off x="2294820" y="3399559"/>
              <a:ext cx="61735" cy="48894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/>
                <a:ea typeface="Arial"/>
              </a:endParaRPr>
            </a:p>
          </p:txBody>
        </p:sp>
        <p:sp>
          <p:nvSpPr>
            <p:cNvPr id="1554836663" name="Rectangle 161"/>
            <p:cNvSpPr>
              <a:spLocks noChangeArrowheads="1"/>
            </p:cNvSpPr>
            <p:nvPr/>
          </p:nvSpPr>
          <p:spPr bwMode="auto">
            <a:xfrm>
              <a:off x="2377720" y="3366962"/>
              <a:ext cx="61735" cy="8149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/>
                <a:ea typeface="Arial"/>
              </a:endParaRPr>
            </a:p>
          </p:txBody>
        </p:sp>
        <p:sp>
          <p:nvSpPr>
            <p:cNvPr id="1890309632" name="Rectangle 162"/>
            <p:cNvSpPr>
              <a:spLocks noChangeArrowheads="1"/>
            </p:cNvSpPr>
            <p:nvPr/>
          </p:nvSpPr>
          <p:spPr bwMode="auto">
            <a:xfrm>
              <a:off x="2458859" y="3335724"/>
              <a:ext cx="63499" cy="112729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/>
                <a:ea typeface="Arial"/>
              </a:endParaRPr>
            </a:p>
          </p:txBody>
        </p:sp>
        <p:sp>
          <p:nvSpPr>
            <p:cNvPr id="1150252909" name="Rectangle 163"/>
            <p:cNvSpPr>
              <a:spLocks noChangeArrowheads="1"/>
            </p:cNvSpPr>
            <p:nvPr/>
          </p:nvSpPr>
          <p:spPr bwMode="auto">
            <a:xfrm>
              <a:off x="2541763" y="3303127"/>
              <a:ext cx="61735" cy="145325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/>
                <a:ea typeface="Arial"/>
              </a:endParaRPr>
            </a:p>
          </p:txBody>
        </p:sp>
        <p:sp>
          <p:nvSpPr>
            <p:cNvPr id="863662243" name="Freeform 164"/>
            <p:cNvSpPr/>
            <p:nvPr/>
          </p:nvSpPr>
          <p:spPr bwMode="auto">
            <a:xfrm>
              <a:off x="2273652" y="3216203"/>
              <a:ext cx="329846" cy="150759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 extrusionOk="0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/>
                <a:ea typeface="Arial"/>
              </a:endParaRPr>
            </a:p>
          </p:txBody>
        </p:sp>
      </p:grpSp>
      <p:sp>
        <p:nvSpPr>
          <p:cNvPr id="2032991615" name="Freeform 77"/>
          <p:cNvSpPr>
            <a:spLocks noEditPoints="1"/>
          </p:cNvSpPr>
          <p:nvPr/>
        </p:nvSpPr>
        <p:spPr bwMode="auto">
          <a:xfrm>
            <a:off x="255464" y="4085828"/>
            <a:ext cx="906391" cy="546948"/>
          </a:xfrm>
          <a:custGeom>
            <a:avLst/>
            <a:gdLst>
              <a:gd name="T0" fmla="*/ 2984 w 3060"/>
              <a:gd name="T1" fmla="*/ 1280 h 1932"/>
              <a:gd name="T2" fmla="*/ 1405 w 3060"/>
              <a:gd name="T3" fmla="*/ 1235 h 1932"/>
              <a:gd name="T4" fmla="*/ 1896 w 3060"/>
              <a:gd name="T5" fmla="*/ 704 h 1932"/>
              <a:gd name="T6" fmla="*/ 1681 w 3060"/>
              <a:gd name="T7" fmla="*/ 1069 h 1932"/>
              <a:gd name="T8" fmla="*/ 1896 w 3060"/>
              <a:gd name="T9" fmla="*/ 704 h 1932"/>
              <a:gd name="T10" fmla="*/ 2568 w 3060"/>
              <a:gd name="T11" fmla="*/ 932 h 1932"/>
              <a:gd name="T12" fmla="*/ 2705 w 3060"/>
              <a:gd name="T13" fmla="*/ 795 h 1932"/>
              <a:gd name="T14" fmla="*/ 2975 w 3060"/>
              <a:gd name="T15" fmla="*/ 226 h 1932"/>
              <a:gd name="T16" fmla="*/ 1834 w 3060"/>
              <a:gd name="T17" fmla="*/ 174 h 1932"/>
              <a:gd name="T18" fmla="*/ 2190 w 3060"/>
              <a:gd name="T19" fmla="*/ 597 h 1932"/>
              <a:gd name="T20" fmla="*/ 2893 w 3060"/>
              <a:gd name="T21" fmla="*/ 1099 h 1932"/>
              <a:gd name="T22" fmla="*/ 2159 w 3060"/>
              <a:gd name="T23" fmla="*/ 642 h 1932"/>
              <a:gd name="T24" fmla="*/ 2114 w 3060"/>
              <a:gd name="T25" fmla="*/ 1099 h 1932"/>
              <a:gd name="T26" fmla="*/ 1423 w 3060"/>
              <a:gd name="T27" fmla="*/ 1190 h 1932"/>
              <a:gd name="T28" fmla="*/ 2984 w 3060"/>
              <a:gd name="T29" fmla="*/ 639 h 1932"/>
              <a:gd name="T30" fmla="*/ 2975 w 3060"/>
              <a:gd name="T31" fmla="*/ 226 h 1932"/>
              <a:gd name="T32" fmla="*/ 1934 w 3060"/>
              <a:gd name="T33" fmla="*/ 317 h 1932"/>
              <a:gd name="T34" fmla="*/ 2949 w 3060"/>
              <a:gd name="T35" fmla="*/ 548 h 1932"/>
              <a:gd name="T36" fmla="*/ 2343 w 3060"/>
              <a:gd name="T37" fmla="*/ 795 h 1932"/>
              <a:gd name="T38" fmla="*/ 2480 w 3060"/>
              <a:gd name="T39" fmla="*/ 932 h 1932"/>
              <a:gd name="T40" fmla="*/ 2343 w 3060"/>
              <a:gd name="T41" fmla="*/ 795 h 1932"/>
              <a:gd name="T42" fmla="*/ 91 w 3060"/>
              <a:gd name="T43" fmla="*/ 1282 h 1932"/>
              <a:gd name="T44" fmla="*/ 603 w 3060"/>
              <a:gd name="T45" fmla="*/ 1282 h 1932"/>
              <a:gd name="T46" fmla="*/ 596 w 3060"/>
              <a:gd name="T47" fmla="*/ 1294 h 1932"/>
              <a:gd name="T48" fmla="*/ 594 w 3060"/>
              <a:gd name="T49" fmla="*/ 1306 h 1932"/>
              <a:gd name="T50" fmla="*/ 594 w 3060"/>
              <a:gd name="T51" fmla="*/ 1313 h 1932"/>
              <a:gd name="T52" fmla="*/ 598 w 3060"/>
              <a:gd name="T53" fmla="*/ 1323 h 1932"/>
              <a:gd name="T54" fmla="*/ 605 w 3060"/>
              <a:gd name="T55" fmla="*/ 1333 h 1932"/>
              <a:gd name="T56" fmla="*/ 617 w 3060"/>
              <a:gd name="T57" fmla="*/ 1343 h 1932"/>
              <a:gd name="T58" fmla="*/ 638 w 3060"/>
              <a:gd name="T59" fmla="*/ 1353 h 1932"/>
              <a:gd name="T60" fmla="*/ 674 w 3060"/>
              <a:gd name="T61" fmla="*/ 1362 h 1932"/>
              <a:gd name="T62" fmla="*/ 694 w 3060"/>
              <a:gd name="T63" fmla="*/ 1364 h 1932"/>
              <a:gd name="T64" fmla="*/ 734 w 3060"/>
              <a:gd name="T65" fmla="*/ 1358 h 1932"/>
              <a:gd name="T66" fmla="*/ 765 w 3060"/>
              <a:gd name="T67" fmla="*/ 1347 h 1932"/>
              <a:gd name="T68" fmla="*/ 777 w 3060"/>
              <a:gd name="T69" fmla="*/ 1339 h 1932"/>
              <a:gd name="T70" fmla="*/ 787 w 3060"/>
              <a:gd name="T71" fmla="*/ 1328 h 1932"/>
              <a:gd name="T72" fmla="*/ 793 w 3060"/>
              <a:gd name="T73" fmla="*/ 1318 h 1932"/>
              <a:gd name="T74" fmla="*/ 795 w 3060"/>
              <a:gd name="T75" fmla="*/ 1306 h 1932"/>
              <a:gd name="T76" fmla="*/ 794 w 3060"/>
              <a:gd name="T77" fmla="*/ 1300 h 1932"/>
              <a:gd name="T78" fmla="*/ 789 w 3060"/>
              <a:gd name="T79" fmla="*/ 1288 h 1932"/>
              <a:gd name="T80" fmla="*/ 1090 w 3060"/>
              <a:gd name="T81" fmla="*/ 1282 h 1932"/>
              <a:gd name="T82" fmla="*/ 847 w 3060"/>
              <a:gd name="T83" fmla="*/ 1237 h 1932"/>
              <a:gd name="T84" fmla="*/ 542 w 3060"/>
              <a:gd name="T85" fmla="*/ 1146 h 1932"/>
              <a:gd name="T86" fmla="*/ 91 w 3060"/>
              <a:gd name="T87" fmla="*/ 1237 h 1932"/>
              <a:gd name="T88" fmla="*/ 1296 w 3060"/>
              <a:gd name="T89" fmla="*/ 770 h 1932"/>
              <a:gd name="T90" fmla="*/ 977 w 3060"/>
              <a:gd name="T91" fmla="*/ 679 h 1932"/>
              <a:gd name="T92" fmla="*/ 459 w 3060"/>
              <a:gd name="T93" fmla="*/ 486 h 1932"/>
              <a:gd name="T94" fmla="*/ 0 w 3060"/>
              <a:gd name="T95" fmla="*/ 679 h 1932"/>
              <a:gd name="T96" fmla="*/ 0 w 3060"/>
              <a:gd name="T97" fmla="*/ 1374 h 1932"/>
              <a:gd name="T98" fmla="*/ 893 w 3060"/>
              <a:gd name="T99" fmla="*/ 1769 h 1932"/>
              <a:gd name="T100" fmla="*/ 91 w 3060"/>
              <a:gd name="T101" fmla="*/ 1677 h 1932"/>
              <a:gd name="T102" fmla="*/ 931 w 3060"/>
              <a:gd name="T103" fmla="*/ 532 h 1932"/>
              <a:gd name="T104" fmla="*/ 503 w 3060"/>
              <a:gd name="T105" fmla="*/ 679 h 1932"/>
              <a:gd name="T106" fmla="*/ 1714 w 3060"/>
              <a:gd name="T107" fmla="*/ 0 h 1932"/>
              <a:gd name="T108" fmla="*/ 1018 w 3060"/>
              <a:gd name="T109" fmla="*/ 1932 h 1932"/>
              <a:gd name="T110" fmla="*/ 1714 w 3060"/>
              <a:gd name="T111" fmla="*/ 0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60" h="1932" extrusionOk="0">
                <a:moveTo>
                  <a:pt x="1387" y="1280"/>
                </a:moveTo>
                <a:lnTo>
                  <a:pt x="2984" y="1280"/>
                </a:lnTo>
                <a:lnTo>
                  <a:pt x="2984" y="1235"/>
                </a:lnTo>
                <a:lnTo>
                  <a:pt x="1405" y="1235"/>
                </a:lnTo>
                <a:lnTo>
                  <a:pt x="1387" y="1280"/>
                </a:lnTo>
                <a:close/>
                <a:moveTo>
                  <a:pt x="1896" y="704"/>
                </a:moveTo>
                <a:lnTo>
                  <a:pt x="1681" y="704"/>
                </a:lnTo>
                <a:lnTo>
                  <a:pt x="1681" y="1069"/>
                </a:lnTo>
                <a:lnTo>
                  <a:pt x="1896" y="1069"/>
                </a:lnTo>
                <a:lnTo>
                  <a:pt x="1896" y="704"/>
                </a:lnTo>
                <a:close/>
                <a:moveTo>
                  <a:pt x="2568" y="795"/>
                </a:moveTo>
                <a:lnTo>
                  <a:pt x="2568" y="932"/>
                </a:lnTo>
                <a:lnTo>
                  <a:pt x="2705" y="932"/>
                </a:lnTo>
                <a:lnTo>
                  <a:pt x="2705" y="795"/>
                </a:lnTo>
                <a:lnTo>
                  <a:pt x="2568" y="795"/>
                </a:lnTo>
                <a:close/>
                <a:moveTo>
                  <a:pt x="2975" y="226"/>
                </a:moveTo>
                <a:lnTo>
                  <a:pt x="1898" y="226"/>
                </a:lnTo>
                <a:lnTo>
                  <a:pt x="1834" y="174"/>
                </a:lnTo>
                <a:lnTo>
                  <a:pt x="1798" y="262"/>
                </a:lnTo>
                <a:lnTo>
                  <a:pt x="2190" y="597"/>
                </a:lnTo>
                <a:lnTo>
                  <a:pt x="2893" y="597"/>
                </a:lnTo>
                <a:lnTo>
                  <a:pt x="2893" y="1099"/>
                </a:lnTo>
                <a:lnTo>
                  <a:pt x="2159" y="1099"/>
                </a:lnTo>
                <a:lnTo>
                  <a:pt x="2159" y="642"/>
                </a:lnTo>
                <a:lnTo>
                  <a:pt x="2114" y="642"/>
                </a:lnTo>
                <a:lnTo>
                  <a:pt x="2114" y="1099"/>
                </a:lnTo>
                <a:lnTo>
                  <a:pt x="1460" y="1099"/>
                </a:lnTo>
                <a:lnTo>
                  <a:pt x="1423" y="1190"/>
                </a:lnTo>
                <a:lnTo>
                  <a:pt x="2984" y="1190"/>
                </a:lnTo>
                <a:lnTo>
                  <a:pt x="2984" y="639"/>
                </a:lnTo>
                <a:lnTo>
                  <a:pt x="3060" y="639"/>
                </a:lnTo>
                <a:lnTo>
                  <a:pt x="2975" y="226"/>
                </a:lnTo>
                <a:close/>
                <a:moveTo>
                  <a:pt x="2207" y="548"/>
                </a:moveTo>
                <a:lnTo>
                  <a:pt x="1934" y="317"/>
                </a:lnTo>
                <a:lnTo>
                  <a:pt x="2901" y="317"/>
                </a:lnTo>
                <a:lnTo>
                  <a:pt x="2949" y="548"/>
                </a:lnTo>
                <a:lnTo>
                  <a:pt x="2207" y="548"/>
                </a:lnTo>
                <a:close/>
                <a:moveTo>
                  <a:pt x="2343" y="795"/>
                </a:moveTo>
                <a:lnTo>
                  <a:pt x="2343" y="932"/>
                </a:lnTo>
                <a:lnTo>
                  <a:pt x="2480" y="932"/>
                </a:lnTo>
                <a:lnTo>
                  <a:pt x="2480" y="795"/>
                </a:lnTo>
                <a:lnTo>
                  <a:pt x="2343" y="795"/>
                </a:lnTo>
                <a:close/>
                <a:moveTo>
                  <a:pt x="91" y="1677"/>
                </a:moveTo>
                <a:lnTo>
                  <a:pt x="91" y="1282"/>
                </a:lnTo>
                <a:lnTo>
                  <a:pt x="603" y="1282"/>
                </a:lnTo>
                <a:lnTo>
                  <a:pt x="603" y="1282"/>
                </a:lnTo>
                <a:lnTo>
                  <a:pt x="599" y="1288"/>
                </a:lnTo>
                <a:lnTo>
                  <a:pt x="596" y="1294"/>
                </a:lnTo>
                <a:lnTo>
                  <a:pt x="594" y="1300"/>
                </a:lnTo>
                <a:lnTo>
                  <a:pt x="594" y="1306"/>
                </a:lnTo>
                <a:lnTo>
                  <a:pt x="594" y="1306"/>
                </a:lnTo>
                <a:lnTo>
                  <a:pt x="594" y="1313"/>
                </a:lnTo>
                <a:lnTo>
                  <a:pt x="596" y="1318"/>
                </a:lnTo>
                <a:lnTo>
                  <a:pt x="598" y="1323"/>
                </a:lnTo>
                <a:lnTo>
                  <a:pt x="601" y="1328"/>
                </a:lnTo>
                <a:lnTo>
                  <a:pt x="605" y="1333"/>
                </a:lnTo>
                <a:lnTo>
                  <a:pt x="610" y="1339"/>
                </a:lnTo>
                <a:lnTo>
                  <a:pt x="617" y="1343"/>
                </a:lnTo>
                <a:lnTo>
                  <a:pt x="623" y="1347"/>
                </a:lnTo>
                <a:lnTo>
                  <a:pt x="638" y="1353"/>
                </a:lnTo>
                <a:lnTo>
                  <a:pt x="655" y="1358"/>
                </a:lnTo>
                <a:lnTo>
                  <a:pt x="674" y="1362"/>
                </a:lnTo>
                <a:lnTo>
                  <a:pt x="694" y="1364"/>
                </a:lnTo>
                <a:lnTo>
                  <a:pt x="694" y="1364"/>
                </a:lnTo>
                <a:lnTo>
                  <a:pt x="714" y="1362"/>
                </a:lnTo>
                <a:lnTo>
                  <a:pt x="734" y="1358"/>
                </a:lnTo>
                <a:lnTo>
                  <a:pt x="750" y="1353"/>
                </a:lnTo>
                <a:lnTo>
                  <a:pt x="765" y="1347"/>
                </a:lnTo>
                <a:lnTo>
                  <a:pt x="772" y="1343"/>
                </a:lnTo>
                <a:lnTo>
                  <a:pt x="777" y="1339"/>
                </a:lnTo>
                <a:lnTo>
                  <a:pt x="783" y="1333"/>
                </a:lnTo>
                <a:lnTo>
                  <a:pt x="787" y="1328"/>
                </a:lnTo>
                <a:lnTo>
                  <a:pt x="791" y="1323"/>
                </a:lnTo>
                <a:lnTo>
                  <a:pt x="793" y="1318"/>
                </a:lnTo>
                <a:lnTo>
                  <a:pt x="795" y="1313"/>
                </a:lnTo>
                <a:lnTo>
                  <a:pt x="795" y="1306"/>
                </a:lnTo>
                <a:lnTo>
                  <a:pt x="795" y="1306"/>
                </a:lnTo>
                <a:lnTo>
                  <a:pt x="794" y="1300"/>
                </a:lnTo>
                <a:lnTo>
                  <a:pt x="792" y="1294"/>
                </a:lnTo>
                <a:lnTo>
                  <a:pt x="789" y="1288"/>
                </a:lnTo>
                <a:lnTo>
                  <a:pt x="785" y="1282"/>
                </a:lnTo>
                <a:lnTo>
                  <a:pt x="1090" y="1282"/>
                </a:lnTo>
                <a:lnTo>
                  <a:pt x="1108" y="1237"/>
                </a:lnTo>
                <a:lnTo>
                  <a:pt x="847" y="1237"/>
                </a:lnTo>
                <a:lnTo>
                  <a:pt x="847" y="1146"/>
                </a:lnTo>
                <a:lnTo>
                  <a:pt x="542" y="1146"/>
                </a:lnTo>
                <a:lnTo>
                  <a:pt x="542" y="1237"/>
                </a:lnTo>
                <a:lnTo>
                  <a:pt x="91" y="1237"/>
                </a:lnTo>
                <a:lnTo>
                  <a:pt x="91" y="770"/>
                </a:lnTo>
                <a:lnTo>
                  <a:pt x="1296" y="770"/>
                </a:lnTo>
                <a:lnTo>
                  <a:pt x="1333" y="679"/>
                </a:lnTo>
                <a:lnTo>
                  <a:pt x="977" y="679"/>
                </a:lnTo>
                <a:lnTo>
                  <a:pt x="977" y="486"/>
                </a:lnTo>
                <a:lnTo>
                  <a:pt x="459" y="486"/>
                </a:lnTo>
                <a:lnTo>
                  <a:pt x="459" y="679"/>
                </a:lnTo>
                <a:lnTo>
                  <a:pt x="0" y="679"/>
                </a:lnTo>
                <a:lnTo>
                  <a:pt x="0" y="1374"/>
                </a:lnTo>
                <a:lnTo>
                  <a:pt x="0" y="1374"/>
                </a:lnTo>
                <a:lnTo>
                  <a:pt x="0" y="1769"/>
                </a:lnTo>
                <a:lnTo>
                  <a:pt x="893" y="1769"/>
                </a:lnTo>
                <a:lnTo>
                  <a:pt x="930" y="1677"/>
                </a:lnTo>
                <a:lnTo>
                  <a:pt x="91" y="1677"/>
                </a:lnTo>
                <a:close/>
                <a:moveTo>
                  <a:pt x="503" y="532"/>
                </a:moveTo>
                <a:lnTo>
                  <a:pt x="931" y="532"/>
                </a:lnTo>
                <a:lnTo>
                  <a:pt x="931" y="679"/>
                </a:lnTo>
                <a:lnTo>
                  <a:pt x="503" y="679"/>
                </a:lnTo>
                <a:lnTo>
                  <a:pt x="503" y="532"/>
                </a:lnTo>
                <a:close/>
                <a:moveTo>
                  <a:pt x="1714" y="0"/>
                </a:moveTo>
                <a:lnTo>
                  <a:pt x="920" y="1932"/>
                </a:lnTo>
                <a:lnTo>
                  <a:pt x="1018" y="1932"/>
                </a:lnTo>
                <a:lnTo>
                  <a:pt x="1812" y="0"/>
                </a:lnTo>
                <a:lnTo>
                  <a:pt x="171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1D4779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solidFill>
                <a:srgbClr val="3964D5"/>
              </a:solidFill>
              <a:highlight>
                <a:srgbClr val="3964D5"/>
              </a:highlight>
            </a:endParaRPr>
          </a:p>
        </p:txBody>
      </p:sp>
      <p:pic>
        <p:nvPicPr>
          <p:cNvPr id="915389630" name="Рисунок 23" descr="Шестеренки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973706" y="2469018"/>
            <a:ext cx="574663" cy="442490"/>
          </a:xfrm>
          <a:prstGeom prst="rect">
            <a:avLst/>
          </a:prstGeom>
        </p:spPr>
      </p:pic>
      <p:sp>
        <p:nvSpPr>
          <p:cNvPr id="24" name="Текст 26"/>
          <p:cNvSpPr txBox="1"/>
          <p:nvPr/>
        </p:nvSpPr>
        <p:spPr bwMode="auto">
          <a:xfrm>
            <a:off x="1479600" y="2861692"/>
            <a:ext cx="4097647" cy="72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198"/>
              </a:spcAft>
              <a:buClr>
                <a:schemeClr val="accent4"/>
              </a:buClr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Льготные займы до 200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 на 7 лет</a:t>
            </a:r>
          </a:p>
          <a:p>
            <a:pPr>
              <a:spcAft>
                <a:spcPts val="1198"/>
              </a:spcAft>
              <a:buClr>
                <a:schemeClr val="accent4"/>
              </a:buClr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Ставка – от 1 до 5% годовых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198"/>
              </a:spcAft>
              <a:buClr>
                <a:schemeClr val="accent4"/>
              </a:buClr>
              <a:buFont typeface="Wingdings"/>
              <a:buChar char="v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Текст 26"/>
          <p:cNvSpPr txBox="1"/>
          <p:nvPr/>
        </p:nvSpPr>
        <p:spPr bwMode="auto">
          <a:xfrm>
            <a:off x="1479600" y="4301852"/>
            <a:ext cx="4097647" cy="72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198"/>
              </a:spcAft>
              <a:buClr>
                <a:schemeClr val="accent4"/>
              </a:buClr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Промышленная ипотека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до 7 лет</a:t>
            </a:r>
          </a:p>
          <a:p>
            <a:pPr>
              <a:spcAft>
                <a:spcPts val="1198"/>
              </a:spcAft>
              <a:buClr>
                <a:schemeClr val="accent4"/>
              </a:buClr>
              <a:defRPr/>
            </a:pPr>
            <a:r>
              <a:rPr lang="ru-RU" sz="14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Сумма займа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от 5 до 200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рублей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198"/>
              </a:spcAft>
              <a:buClr>
                <a:schemeClr val="accent4"/>
              </a:buClr>
              <a:buFont typeface="Wingdings"/>
              <a:buChar char="v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22595"/>
            <a:ext cx="2286000" cy="312385"/>
          </a:xfrm>
        </p:spPr>
        <p:txBody>
          <a:bodyPr/>
          <a:lstStyle/>
          <a:p>
            <a:pPr>
              <a:defRPr/>
            </a:pPr>
            <a:r>
              <a:rPr lang="ru-RU" sz="1200" dirty="0" smtClean="0">
                <a:latin typeface="Arial Narrow"/>
              </a:rPr>
              <a:t>5</a:t>
            </a:r>
            <a:endParaRPr lang="ru-RU" sz="1200" dirty="0">
              <a:latin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537170" name="Прямоугольник 9"/>
          <p:cNvSpPr/>
          <p:nvPr/>
        </p:nvSpPr>
        <p:spPr bwMode="auto">
          <a:xfrm>
            <a:off x="7742" y="-49323"/>
            <a:ext cx="10159999" cy="495608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8">
              <a:defRPr/>
            </a:pPr>
            <a:r>
              <a:rPr lang="ru-RU"/>
              <a:t>   </a:t>
            </a:r>
            <a:endParaRPr/>
          </a:p>
        </p:txBody>
      </p:sp>
      <p:sp>
        <p:nvSpPr>
          <p:cNvPr id="65543287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16304" y="5453980"/>
            <a:ext cx="2286000" cy="31238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907829073" name="TextBox 1907829072"/>
          <p:cNvSpPr txBox="1"/>
          <p:nvPr/>
        </p:nvSpPr>
        <p:spPr bwMode="auto">
          <a:xfrm>
            <a:off x="1766401" y="80163"/>
            <a:ext cx="623167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defRPr/>
            </a:pPr>
            <a:r>
              <a:rPr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СПЕЦИАЛЬНЫЙ ИНВЕСТИЦИОННЫЙ КОНТРАКТ</a:t>
            </a:r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83456" y="2357636"/>
            <a:ext cx="7343176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" b="1" dirty="0">
                <a:solidFill>
                  <a:srgbClr val="0A2331"/>
                </a:solidFill>
                <a:latin typeface="Franklin Gothic Book"/>
              </a:rPr>
              <a:t>СПИК </a:t>
            </a:r>
            <a:r>
              <a:rPr lang="ru" b="1" dirty="0" smtClean="0">
                <a:solidFill>
                  <a:srgbClr val="0A2331"/>
                </a:solidFill>
                <a:latin typeface="Franklin Gothic Book"/>
              </a:rPr>
              <a:t>1.0 </a:t>
            </a:r>
            <a:r>
              <a:rPr lang="ru-RU" b="1" dirty="0" smtClean="0">
                <a:solidFill>
                  <a:srgbClr val="0A2331"/>
                </a:solidFill>
                <a:latin typeface="Franklin Gothic Book"/>
              </a:rPr>
              <a:t>                                                                                            СПИК</a:t>
            </a:r>
            <a:r>
              <a:rPr lang="ru" b="1" dirty="0" smtClean="0">
                <a:solidFill>
                  <a:srgbClr val="0A2331"/>
                </a:solidFill>
                <a:latin typeface="Franklin Gothic Book"/>
              </a:rPr>
              <a:t> 2.0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3718" y="3653780"/>
            <a:ext cx="47861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Arial"/>
                <a:cs typeface="Arial"/>
              </a:rPr>
              <a:t>     </a:t>
            </a:r>
            <a:r>
              <a:rPr lang="ru-RU" sz="1200" dirty="0">
                <a:latin typeface="Arial"/>
                <a:cs typeface="Arial"/>
              </a:rPr>
              <a:t>контракт, заключаемый с инвестором в целях создания новых промышленных производств. Стоимость более 750 </a:t>
            </a:r>
            <a:r>
              <a:rPr lang="ru-RU" sz="1200" dirty="0" err="1">
                <a:latin typeface="Arial"/>
                <a:cs typeface="Arial"/>
              </a:rPr>
              <a:t>млн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руб.</a:t>
            </a:r>
            <a:endParaRPr sz="1200" dirty="0"/>
          </a:p>
          <a:p>
            <a:pPr algn="just">
              <a:defRPr/>
            </a:pPr>
            <a:r>
              <a:rPr lang="ru-RU" sz="1200" dirty="0">
                <a:latin typeface="Arial"/>
                <a:cs typeface="Arial"/>
              </a:rPr>
              <a:t>      может быть заключен как Российской Федерацией, так и субъектом РФ. Может быть заключен в любом сочетании сторон, в т.ч. с участием  муниципального образования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5797906" name="Прямоугольник 2"/>
          <p:cNvSpPr/>
          <p:nvPr/>
        </p:nvSpPr>
        <p:spPr bwMode="auto">
          <a:xfrm>
            <a:off x="5070281" y="3653780"/>
            <a:ext cx="50897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latin typeface="Arial"/>
                <a:cs typeface="Arial"/>
              </a:rPr>
              <a:t>     контракт, заключаемый с инвестором в целях внедрения современных технологий в промышленное производство</a:t>
            </a:r>
            <a:endParaRPr sz="1200" dirty="0"/>
          </a:p>
          <a:p>
            <a:pPr algn="just">
              <a:defRPr/>
            </a:pPr>
            <a:r>
              <a:rPr lang="ru-RU" sz="1200" dirty="0">
                <a:latin typeface="Arial"/>
                <a:cs typeface="Arial"/>
              </a:rPr>
              <a:t>      заключается при участии Российской </a:t>
            </a:r>
            <a:r>
              <a:rPr lang="ru-RU" sz="1200" dirty="0" smtClean="0">
                <a:latin typeface="Arial"/>
                <a:cs typeface="Arial"/>
              </a:rPr>
              <a:t>Федерации, </a:t>
            </a:r>
            <a:r>
              <a:rPr lang="ru-RU" sz="1200" dirty="0">
                <a:latin typeface="Arial"/>
                <a:cs typeface="Arial"/>
              </a:rPr>
              <a:t>субъекта Российской Федерации и муниципального образования </a:t>
            </a:r>
            <a:endParaRPr sz="1200" dirty="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200" dirty="0">
                <a:latin typeface="Arial"/>
                <a:cs typeface="Arial"/>
              </a:rPr>
              <a:t>      для заключения СПИК 2.0 необходимо согласовать место производства промышленной продукции, производство которой должно быть освоено в ходе реализации инвестиционного проекта </a:t>
            </a:r>
            <a:endParaRPr lang="ru-RU" sz="1200" dirty="0" smtClean="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200" dirty="0" smtClean="0">
                <a:latin typeface="Arial"/>
                <a:cs typeface="Arial"/>
              </a:rPr>
              <a:t>(участие </a:t>
            </a:r>
            <a:r>
              <a:rPr lang="ru-RU" sz="1200" dirty="0">
                <a:latin typeface="Arial"/>
                <a:cs typeface="Arial"/>
              </a:rPr>
              <a:t>в согласовании места производства принимает муниципальное </a:t>
            </a:r>
            <a:r>
              <a:rPr lang="ru-RU" sz="1200" dirty="0" smtClean="0">
                <a:latin typeface="Arial"/>
                <a:cs typeface="Arial"/>
              </a:rPr>
              <a:t>образование)</a:t>
            </a:r>
            <a:endParaRPr sz="1200" dirty="0"/>
          </a:p>
        </p:txBody>
      </p:sp>
      <p:sp>
        <p:nvSpPr>
          <p:cNvPr id="1789277412" name="Прямоугольник 1789277411"/>
          <p:cNvSpPr/>
          <p:nvPr/>
        </p:nvSpPr>
        <p:spPr bwMode="auto">
          <a:xfrm>
            <a:off x="183456" y="4301852"/>
            <a:ext cx="170365" cy="18585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898256" name="Прямоугольник 646898255"/>
          <p:cNvSpPr/>
          <p:nvPr/>
        </p:nvSpPr>
        <p:spPr bwMode="auto">
          <a:xfrm>
            <a:off x="183456" y="3725788"/>
            <a:ext cx="170364" cy="18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407214" name="Прямоугольник 611407213"/>
          <p:cNvSpPr/>
          <p:nvPr/>
        </p:nvSpPr>
        <p:spPr bwMode="auto">
          <a:xfrm>
            <a:off x="5152008" y="4445868"/>
            <a:ext cx="170364" cy="18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161563" name="Прямоугольник 1548161562"/>
          <p:cNvSpPr/>
          <p:nvPr/>
        </p:nvSpPr>
        <p:spPr bwMode="auto">
          <a:xfrm>
            <a:off x="5152008" y="4085828"/>
            <a:ext cx="170364" cy="18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016507" name="Прямоугольник 1790016506"/>
          <p:cNvSpPr/>
          <p:nvPr/>
        </p:nvSpPr>
        <p:spPr bwMode="auto">
          <a:xfrm>
            <a:off x="5152008" y="3725788"/>
            <a:ext cx="170364" cy="1858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284443" name="Прямоугольник 11"/>
          <p:cNvSpPr/>
          <p:nvPr/>
        </p:nvSpPr>
        <p:spPr bwMode="auto">
          <a:xfrm>
            <a:off x="5512048" y="2789684"/>
            <a:ext cx="4297691" cy="83634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934"/>
              </a:lnSpc>
              <a:spcAft>
                <a:spcPts val="391"/>
              </a:spcAft>
              <a:defRPr/>
            </a:pPr>
            <a:r>
              <a:rPr lang="ru" dirty="0" smtClean="0">
                <a:latin typeface="Arial"/>
                <a:cs typeface="Arial"/>
              </a:rPr>
              <a:t>до </a:t>
            </a:r>
            <a:r>
              <a:rPr lang="ru" dirty="0">
                <a:latin typeface="Arial"/>
                <a:cs typeface="Arial"/>
              </a:rPr>
              <a:t>15 лет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" dirty="0">
                <a:solidFill>
                  <a:srgbClr val="1D1E1C"/>
                </a:solidFill>
                <a:latin typeface="Arial"/>
                <a:cs typeface="Arial"/>
              </a:rPr>
              <a:t>(инвестиции &lt; 50 млрд </a:t>
            </a:r>
            <a:r>
              <a:rPr lang="ru" dirty="0" smtClean="0">
                <a:solidFill>
                  <a:srgbClr val="1D1E1C"/>
                </a:solidFill>
                <a:latin typeface="Arial"/>
                <a:cs typeface="Arial"/>
              </a:rPr>
              <a:t>руб.)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933"/>
              </a:lnSpc>
              <a:spcAft>
                <a:spcPts val="390"/>
              </a:spcAft>
              <a:defRPr/>
            </a:pPr>
            <a:endParaRPr dirty="0">
              <a:latin typeface="Arial"/>
              <a:cs typeface="Arial"/>
            </a:endParaRPr>
          </a:p>
          <a:p>
            <a:pPr>
              <a:lnSpc>
                <a:spcPts val="934"/>
              </a:lnSpc>
              <a:spcAft>
                <a:spcPts val="391"/>
              </a:spcAft>
              <a:defRPr/>
            </a:pPr>
            <a:r>
              <a:rPr lang="ru" dirty="0">
                <a:latin typeface="Arial"/>
                <a:cs typeface="Arial"/>
              </a:rPr>
              <a:t>до 20 лет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" dirty="0">
                <a:solidFill>
                  <a:srgbClr val="1D1E1C"/>
                </a:solidFill>
                <a:latin typeface="Arial"/>
                <a:cs typeface="Arial"/>
              </a:rPr>
              <a:t>(инвестиции &gt; 50 млрд </a:t>
            </a:r>
            <a:r>
              <a:rPr lang="ru" dirty="0" smtClean="0">
                <a:solidFill>
                  <a:srgbClr val="1D1E1C"/>
                </a:solidFill>
                <a:latin typeface="Arial"/>
                <a:cs typeface="Arial"/>
              </a:rPr>
              <a:t>руб.)</a:t>
            </a:r>
            <a:endParaRPr lang="ru" dirty="0">
              <a:solidFill>
                <a:srgbClr val="1D1E1C"/>
              </a:solidFill>
              <a:latin typeface="Arial"/>
              <a:cs typeface="Arial"/>
            </a:endParaRPr>
          </a:p>
          <a:p>
            <a:pPr>
              <a:lnSpc>
                <a:spcPts val="934"/>
              </a:lnSpc>
              <a:defRPr/>
            </a:pPr>
            <a:endParaRPr lang="ru" dirty="0" smtClean="0">
              <a:latin typeface="Arial"/>
              <a:cs typeface="Arial"/>
            </a:endParaRPr>
          </a:p>
          <a:p>
            <a:pPr>
              <a:lnSpc>
                <a:spcPts val="934"/>
              </a:lnSpc>
              <a:defRPr/>
            </a:pPr>
            <a:r>
              <a:rPr lang="ru" dirty="0" smtClean="0">
                <a:latin typeface="Arial"/>
                <a:cs typeface="Arial"/>
              </a:rPr>
              <a:t>минимальный </a:t>
            </a:r>
            <a:r>
              <a:rPr lang="ru" dirty="0">
                <a:latin typeface="Arial"/>
                <a:cs typeface="Arial"/>
              </a:rPr>
              <a:t>объем инвестиций </a:t>
            </a:r>
            <a:r>
              <a:rPr lang="ru" dirty="0" smtClean="0">
                <a:latin typeface="Arial"/>
                <a:cs typeface="Arial"/>
              </a:rPr>
              <a:t>отсутствует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34640348" name="Рисунок 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080000" y="2789684"/>
            <a:ext cx="264142" cy="277476"/>
          </a:xfrm>
          <a:prstGeom prst="rect">
            <a:avLst/>
          </a:prstGeom>
        </p:spPr>
      </p:pic>
      <p:pic>
        <p:nvPicPr>
          <p:cNvPr id="681597961" name="Рисунок 4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74688" y="2794276"/>
            <a:ext cx="264141" cy="277475"/>
          </a:xfrm>
          <a:prstGeom prst="rect">
            <a:avLst/>
          </a:prstGeom>
        </p:spPr>
      </p:pic>
      <p:sp>
        <p:nvSpPr>
          <p:cNvPr id="257764969" name="TextBox 257764968"/>
          <p:cNvSpPr txBox="1"/>
          <p:nvPr/>
        </p:nvSpPr>
        <p:spPr bwMode="auto">
          <a:xfrm>
            <a:off x="615504" y="2861692"/>
            <a:ext cx="967207" cy="2104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ts val="933"/>
              </a:lnSpc>
              <a:spcAft>
                <a:spcPts val="390"/>
              </a:spcAft>
              <a:defRPr/>
            </a:pPr>
            <a:r>
              <a:rPr lang="ru" dirty="0">
                <a:latin typeface="Arial"/>
                <a:cs typeface="Arial"/>
              </a:rPr>
              <a:t>до 1</a:t>
            </a:r>
            <a:r>
              <a:rPr lang="ru-RU" dirty="0">
                <a:latin typeface="Arial"/>
                <a:cs typeface="Arial"/>
              </a:rPr>
              <a:t>0</a:t>
            </a:r>
            <a:r>
              <a:rPr lang="ru" dirty="0">
                <a:latin typeface="Arial"/>
                <a:cs typeface="Arial"/>
              </a:rPr>
              <a:t> лет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04047865" name="Прямоугольник 5"/>
          <p:cNvSpPr/>
          <p:nvPr/>
        </p:nvSpPr>
        <p:spPr bwMode="auto">
          <a:xfrm>
            <a:off x="183456" y="1133498"/>
            <a:ext cx="4692839" cy="94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" marR="6349">
              <a:spcBef>
                <a:spcPts val="599"/>
              </a:spcBef>
              <a:spcAft>
                <a:spcPts val="599"/>
              </a:spcAft>
              <a:buClr>
                <a:srgbClr val="00B0F0"/>
              </a:buCl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ОТ  16.07.2015  № 708 «О СПЕЦИАЛЬНЫХ ИНВЕСТИЦИОННЫХ КОНТРАКТАХ ДЛЯ ОТДЕЛЬНЫХ ОТРАСЛЕЙ ПРОМЫШЛЕННОСТИ»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6178793" name="Прямоугольник 6"/>
          <p:cNvSpPr/>
          <p:nvPr/>
        </p:nvSpPr>
        <p:spPr bwMode="auto">
          <a:xfrm>
            <a:off x="5087741" y="1133497"/>
            <a:ext cx="4719233" cy="115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" marR="6349">
              <a:spcBef>
                <a:spcPts val="599"/>
              </a:spcBef>
              <a:spcAft>
                <a:spcPts val="599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 ОТ 16.07.2020 № 1048 «ОБ УТВЕРЖДЕНИИ ПРАВИЛ ЗАКЛЮЧЕНИЯ, ИЗМЕНЕНИЯ И РАСТОРЖЕНИЯ СПЕЦИАЛЬНЫХ ИНВЕСТИЦИОННЫХ КОНТРАКТОВ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4362811" name="Прямоугольник 4"/>
          <p:cNvSpPr/>
          <p:nvPr/>
        </p:nvSpPr>
        <p:spPr bwMode="auto">
          <a:xfrm>
            <a:off x="185909" y="600170"/>
            <a:ext cx="9621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spc="289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НОРМАТИВНО-ПРАВОВОЕ РЕГУЛИРОВАНИЕ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79773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4296" y="5453980"/>
            <a:ext cx="2286000" cy="31238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130786775" name="Прямоугольник 9"/>
          <p:cNvSpPr/>
          <p:nvPr/>
        </p:nvSpPr>
        <p:spPr bwMode="auto">
          <a:xfrm>
            <a:off x="0" y="-7743"/>
            <a:ext cx="10159999" cy="495608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8" algn="ctr"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3383666" name="Прямоугольник 3"/>
          <p:cNvSpPr/>
          <p:nvPr/>
        </p:nvSpPr>
        <p:spPr bwMode="auto">
          <a:xfrm>
            <a:off x="687511" y="495607"/>
            <a:ext cx="9289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pc="289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НОРМАТИВНО-ПРАВОВОЕ РЕГУЛИРОВАНИЕ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6598090" name="Прямоугольник 2"/>
          <p:cNvSpPr/>
          <p:nvPr/>
        </p:nvSpPr>
        <p:spPr bwMode="auto">
          <a:xfrm>
            <a:off x="183456" y="917476"/>
            <a:ext cx="46805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" marR="6349">
              <a:spcBef>
                <a:spcPts val="599"/>
              </a:spcBef>
              <a:spcAft>
                <a:spcPts val="599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РОССИЙСКАЯ ФЕДЕРАЦИЯ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699" marR="6349">
              <a:spcBef>
                <a:spcPts val="599"/>
              </a:spcBef>
              <a:spcAft>
                <a:spcPts val="599"/>
              </a:spcAft>
              <a:buClr>
                <a:srgbClr val="00B0F0"/>
              </a:buCl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Правительства Российской Федерации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dirty="0">
                <a:latin typeface="Arial" pitchFamily="34" charset="0"/>
                <a:cs typeface="Arial" pitchFamily="34" charset="0"/>
              </a:rPr>
              <a:t>09.04.2022  № 629 «Об особенностях регулирования земельных отношений в Российской Федерации в 2022 – 2024 годах», гражданам России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российским юридическим лицам могут быть предоставлены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аренду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без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проведения торгов земельные участки, находящиеся в государственной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муниципальной собственности, в целях осуществления деятельности по производству продукции, необходимой для обеспечения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55599" marR="6349" indent="-342900">
              <a:spcBef>
                <a:spcPts val="599"/>
              </a:spcBef>
              <a:spcAft>
                <a:spcPts val="599"/>
              </a:spcAft>
              <a:buClr>
                <a:srgbClr val="00B0F0"/>
              </a:buClr>
              <a:buFont typeface="Arial"/>
              <a:buChar char="•"/>
              <a:defRPr/>
            </a:pPr>
            <a:endParaRPr lang="ru-RU" dirty="0">
              <a:solidFill>
                <a:schemeClr val="tx2"/>
              </a:solidFill>
              <a:latin typeface="Geometria"/>
              <a:cs typeface="Geometria"/>
            </a:endParaRPr>
          </a:p>
        </p:txBody>
      </p:sp>
      <p:sp>
        <p:nvSpPr>
          <p:cNvPr id="246125928" name="Прямоугольник 7"/>
          <p:cNvSpPr/>
          <p:nvPr/>
        </p:nvSpPr>
        <p:spPr bwMode="auto">
          <a:xfrm>
            <a:off x="5080000" y="917476"/>
            <a:ext cx="490094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" marR="6349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КРАСНОЯРСКИЙ КРАЙ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2699" marR="6349"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2699" marR="6349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Правительства Красноярского края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(на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публикации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«Перечень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продукции, необходимой для обеспечения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в условиях введенных ограничительных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мер со </a:t>
            </a:r>
            <a:r>
              <a:rPr lang="ru-RU" dirty="0">
                <a:latin typeface="Arial" pitchFamily="34" charset="0"/>
                <a:cs typeface="Arial" pitchFamily="34" charset="0"/>
              </a:rPr>
              <a:t>стороны иностранных государств и международных организаций, для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предоставления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2024 году в аренду без проведения торгов земельных участков, находящихся в государственной или муниципальной собственности, гражданам Российской Федерации или российским юридическим лицам в целях осуществления деятельности по 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производству»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12699" marR="6349">
              <a:spcBef>
                <a:spcPts val="599"/>
              </a:spcBef>
              <a:spcAft>
                <a:spcPts val="599"/>
              </a:spcAft>
              <a:defRPr/>
            </a:pPr>
            <a:endParaRPr lang="ru-RU" dirty="0">
              <a:solidFill>
                <a:schemeClr val="tx2"/>
              </a:solidFill>
              <a:latin typeface="Geometria"/>
              <a:cs typeface="Geometri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91568" y="80163"/>
            <a:ext cx="7920879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defRPr/>
            </a:pP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Аренда земельного участка без проведения торгов</a:t>
            </a:r>
            <a:endParaRPr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72" y="3797796"/>
            <a:ext cx="4143896" cy="1881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15407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16304" y="5453980"/>
            <a:ext cx="2286000" cy="312385"/>
          </a:xfrm>
        </p:spPr>
        <p:txBody>
          <a:bodyPr/>
          <a:lstStyle/>
          <a:p>
            <a:pPr>
              <a:defRPr/>
            </a:pPr>
            <a:fld id="{9654D17F-D566-9CAE-8103-3A6E872FA750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132189271" name="Рисунок 1132189270"/>
          <p:cNvPicPr>
            <a:picLocks noChangeAspect="1"/>
          </p:cNvPicPr>
          <p:nvPr/>
        </p:nvPicPr>
        <p:blipFill>
          <a:blip r:embed="rId2" cstate="print"/>
          <a:srcRect l="18255" t="20640" r="3816" b="18396"/>
          <a:stretch/>
        </p:blipFill>
        <p:spPr bwMode="auto">
          <a:xfrm>
            <a:off x="0" y="485427"/>
            <a:ext cx="5656064" cy="2232249"/>
          </a:xfrm>
          <a:prstGeom prst="rect">
            <a:avLst/>
          </a:prstGeom>
        </p:spPr>
      </p:pic>
      <p:sp>
        <p:nvSpPr>
          <p:cNvPr id="826483816" name="Прямоугольник 9"/>
          <p:cNvSpPr/>
          <p:nvPr/>
        </p:nvSpPr>
        <p:spPr bwMode="auto">
          <a:xfrm>
            <a:off x="2" y="0"/>
            <a:ext cx="10159998" cy="495607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8" algn="ctr">
              <a:defRPr/>
            </a:pPr>
            <a:endParaRPr b="1" dirty="0"/>
          </a:p>
        </p:txBody>
      </p:sp>
      <p:pic>
        <p:nvPicPr>
          <p:cNvPr id="1079890311" name="Рисунок 1079890310"/>
          <p:cNvPicPr>
            <a:picLocks noChangeAspect="1"/>
          </p:cNvPicPr>
          <p:nvPr/>
        </p:nvPicPr>
        <p:blipFill>
          <a:blip r:embed="rId3" cstate="print"/>
          <a:srcRect l="24118" t="17931" r="17426" b="14084"/>
          <a:stretch/>
        </p:blipFill>
        <p:spPr bwMode="auto">
          <a:xfrm>
            <a:off x="687512" y="2933700"/>
            <a:ext cx="4708771" cy="2692309"/>
          </a:xfrm>
          <a:prstGeom prst="rect">
            <a:avLst/>
          </a:prstGeom>
        </p:spPr>
      </p:pic>
      <p:pic>
        <p:nvPicPr>
          <p:cNvPr id="1046893170" name="Рисунок 1046893169"/>
          <p:cNvPicPr>
            <a:picLocks noChangeAspect="1"/>
          </p:cNvPicPr>
          <p:nvPr/>
        </p:nvPicPr>
        <p:blipFill>
          <a:blip r:embed="rId4" cstate="print"/>
          <a:srcRect l="24733" t="19625" r="3304" b="8750"/>
          <a:stretch/>
        </p:blipFill>
        <p:spPr bwMode="auto">
          <a:xfrm>
            <a:off x="5440040" y="3077716"/>
            <a:ext cx="4401947" cy="2555620"/>
          </a:xfrm>
          <a:prstGeom prst="rect">
            <a:avLst/>
          </a:prstGeom>
        </p:spPr>
      </p:pic>
      <p:sp>
        <p:nvSpPr>
          <p:cNvPr id="999529386" name="TextBox 999529385"/>
          <p:cNvSpPr txBox="1"/>
          <p:nvPr/>
        </p:nvSpPr>
        <p:spPr bwMode="auto">
          <a:xfrm>
            <a:off x="6592168" y="557436"/>
            <a:ext cx="1849498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/>
              <a:t>РАЗВИТИЕ БАС В КРАЕ</a:t>
            </a:r>
          </a:p>
        </p:txBody>
      </p:sp>
      <p:pic>
        <p:nvPicPr>
          <p:cNvPr id="1399619729" name="Рисунок 14"/>
          <p:cNvPicPr>
            <a:picLocks noGrp="1" noChangeAspect="1"/>
          </p:cNvPicPr>
          <p:nvPr/>
        </p:nvPicPr>
        <p:blipFill>
          <a:blip r:embed="rId5" cstate="print"/>
          <a:srcRect t="3900" b="3900"/>
          <a:stretch/>
        </p:blipFill>
        <p:spPr bwMode="auto">
          <a:xfrm>
            <a:off x="6232128" y="845468"/>
            <a:ext cx="2708159" cy="1404277"/>
          </a:xfrm>
          <a:prstGeom prst="rect">
            <a:avLst/>
          </a:prstGeom>
          <a:gradFill>
            <a:gsLst>
              <a:gs pos="0">
                <a:srgbClr val="83D0F5"/>
              </a:gs>
              <a:gs pos="100000">
                <a:schemeClr val="accent2"/>
              </a:gs>
            </a:gsLst>
            <a:lin ang="2700000" scaled="1"/>
          </a:gradFill>
        </p:spPr>
      </p:pic>
      <p:sp>
        <p:nvSpPr>
          <p:cNvPr id="246420492" name="TextBox 246420491"/>
          <p:cNvSpPr txBox="1"/>
          <p:nvPr/>
        </p:nvSpPr>
        <p:spPr bwMode="auto">
          <a:xfrm>
            <a:off x="7786926" y="2231140"/>
            <a:ext cx="914400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96664715" name="TextBox 1696664714"/>
          <p:cNvSpPr txBox="1"/>
          <p:nvPr/>
        </p:nvSpPr>
        <p:spPr bwMode="auto">
          <a:xfrm>
            <a:off x="6304136" y="1853580"/>
            <a:ext cx="1489731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/>
              <a:t>АВАКС </a:t>
            </a:r>
            <a:r>
              <a:rPr dirty="0" err="1"/>
              <a:t>Геосервис</a:t>
            </a:r>
            <a:endParaRPr dirty="0"/>
          </a:p>
        </p:txBody>
      </p:sp>
      <p:sp>
        <p:nvSpPr>
          <p:cNvPr id="487725698" name="TextBox 487725697"/>
          <p:cNvSpPr txBox="1"/>
          <p:nvPr/>
        </p:nvSpPr>
        <p:spPr bwMode="auto">
          <a:xfrm>
            <a:off x="3855864" y="2789684"/>
            <a:ext cx="3406317" cy="311496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/>
              <a:t>СЦЕНАРИИ ПРИМЕНЕНИЯ </a:t>
            </a:r>
            <a:r>
              <a:rPr dirty="0" smtClean="0"/>
              <a:t>ГОСОРГАНАМИ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03536" y="125388"/>
            <a:ext cx="8424936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defRPr/>
            </a:pP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БЕСПИЛОТНЫХ АВИАЦИОННЫХ СИСТЕМ В КРАЕ</a:t>
            </a:r>
            <a:endParaRPr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383619" name="Прямоугольник 9"/>
          <p:cNvSpPr/>
          <p:nvPr/>
        </p:nvSpPr>
        <p:spPr bwMode="auto">
          <a:xfrm>
            <a:off x="0" y="0"/>
            <a:ext cx="10159997" cy="495606"/>
          </a:xfrm>
          <a:prstGeom prst="rect">
            <a:avLst/>
          </a:prstGeom>
          <a:solidFill>
            <a:schemeClr val="accent4">
              <a:lumMod val="50000"/>
              <a:alpha val="50999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054348">
              <a:defRPr/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1884280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208440" y="716731"/>
            <a:ext cx="9704183" cy="496997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1991587820" name="TextBox 495549975"/>
          <p:cNvSpPr txBox="1"/>
          <p:nvPr/>
        </p:nvSpPr>
        <p:spPr bwMode="auto">
          <a:xfrm>
            <a:off x="247977" y="716730"/>
            <a:ext cx="9808853" cy="339580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b="1" i="0" dirty="0"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К </a:t>
            </a:r>
            <a:r>
              <a:rPr b="1" i="0" dirty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2030 </a:t>
            </a:r>
            <a:r>
              <a:rPr b="1" i="0" dirty="0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г</a:t>
            </a:r>
            <a:r>
              <a:rPr lang="ru-RU" b="1" i="0" dirty="0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.</a:t>
            </a:r>
            <a:r>
              <a:rPr b="1" i="0" dirty="0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создать</a:t>
            </a:r>
            <a:r>
              <a:rPr b="1" i="0" dirty="0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не</a:t>
            </a:r>
            <a:r>
              <a:rPr b="1" i="0" dirty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менее</a:t>
            </a:r>
            <a:r>
              <a:rPr b="1" i="0" dirty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100 </a:t>
            </a:r>
            <a:r>
              <a:rPr b="1" i="0" dirty="0" err="1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промышленных</a:t>
            </a:r>
            <a:r>
              <a:rPr b="1" i="0" dirty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парков</a:t>
            </a:r>
            <a:r>
              <a:rPr lang="ru-RU" b="1" i="0" dirty="0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smtClean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и </a:t>
            </a:r>
            <a:r>
              <a:rPr b="1" i="0" dirty="0" err="1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технопарков</a:t>
            </a:r>
            <a:r>
              <a:rPr b="1" i="0" dirty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для</a:t>
            </a:r>
            <a:r>
              <a:rPr b="1" i="0" dirty="0">
                <a:solidFill>
                  <a:schemeClr val="tx1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latin typeface="Arial" pitchFamily="34" charset="0"/>
                <a:ea typeface="Cambria"/>
                <a:cs typeface="Arial" pitchFamily="34" charset="0"/>
              </a:rPr>
              <a:t>обеспечения</a:t>
            </a:r>
            <a:r>
              <a:rPr b="1" i="0" dirty="0"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latin typeface="Arial" pitchFamily="34" charset="0"/>
                <a:ea typeface="Cambria"/>
                <a:cs typeface="Arial" pitchFamily="34" charset="0"/>
              </a:rPr>
              <a:t>технологического</a:t>
            </a:r>
            <a:r>
              <a:rPr b="1" i="0" dirty="0"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 smtClean="0">
                <a:latin typeface="Arial" pitchFamily="34" charset="0"/>
                <a:ea typeface="Cambria"/>
                <a:cs typeface="Arial" pitchFamily="34" charset="0"/>
              </a:rPr>
              <a:t>суверенитета</a:t>
            </a:r>
            <a:r>
              <a:rPr lang="ru-RU" b="1" i="0" dirty="0" smtClean="0">
                <a:latin typeface="Arial" pitchFamily="34" charset="0"/>
                <a:ea typeface="Cambria"/>
                <a:cs typeface="Arial" pitchFamily="34" charset="0"/>
              </a:rPr>
              <a:t> – поручение Президента РФ</a:t>
            </a:r>
            <a:endParaRPr b="1" i="0" dirty="0"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0"/>
              </a:spcAft>
              <a:defRPr/>
            </a:pPr>
            <a:endParaRPr b="1" i="0" dirty="0">
              <a:highlight>
                <a:srgbClr val="FFFFFF"/>
              </a:highlight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0"/>
              </a:spcAft>
              <a:defRPr/>
            </a:pPr>
            <a:r>
              <a:rPr b="1" i="0" dirty="0">
                <a:solidFill>
                  <a:srgbClr val="FF0000"/>
                </a:solidFill>
                <a:latin typeface="Arial" pitchFamily="34" charset="0"/>
                <a:ea typeface="Cambria"/>
                <a:cs typeface="Arial" pitchFamily="34" charset="0"/>
              </a:rPr>
              <a:t>В </a:t>
            </a:r>
            <a:r>
              <a:rPr b="1" i="0" dirty="0" err="1">
                <a:solidFill>
                  <a:srgbClr val="FF0000"/>
                </a:solidFill>
                <a:latin typeface="Arial" pitchFamily="34" charset="0"/>
                <a:ea typeface="Cambria"/>
                <a:cs typeface="Arial" pitchFamily="34" charset="0"/>
              </a:rPr>
              <a:t>крае</a:t>
            </a:r>
            <a:r>
              <a:rPr b="1" i="0" dirty="0">
                <a:solidFill>
                  <a:srgbClr val="FF0000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rgbClr val="FF0000"/>
                </a:solidFill>
                <a:latin typeface="Arial" pitchFamily="34" charset="0"/>
                <a:ea typeface="Cambria"/>
                <a:cs typeface="Arial" pitchFamily="34" charset="0"/>
              </a:rPr>
              <a:t>требуется</a:t>
            </a:r>
            <a:r>
              <a:rPr b="1" i="0" dirty="0">
                <a:solidFill>
                  <a:srgbClr val="FF0000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rgbClr val="FF0000"/>
                </a:solidFill>
                <a:latin typeface="Arial" pitchFamily="34" charset="0"/>
                <a:ea typeface="Cambria"/>
                <a:cs typeface="Arial" pitchFamily="34" charset="0"/>
              </a:rPr>
              <a:t>с</a:t>
            </a:r>
            <a:r>
              <a:rPr b="1" i="0" dirty="0" err="1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оздать</a:t>
            </a:r>
            <a:r>
              <a:rPr b="1" i="0" dirty="0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не</a:t>
            </a:r>
            <a:r>
              <a:rPr b="1" i="0" dirty="0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менее</a:t>
            </a:r>
            <a:r>
              <a:rPr b="1" i="0" dirty="0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6 </a:t>
            </a:r>
            <a:r>
              <a:rPr b="1" i="0" dirty="0" err="1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промышленных</a:t>
            </a:r>
            <a:r>
              <a:rPr b="1" i="0" dirty="0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i="0" dirty="0" err="1">
                <a:solidFill>
                  <a:srgbClr val="FF0000"/>
                </a:solidFill>
                <a:highlight>
                  <a:srgbClr val="FFFFFF"/>
                </a:highlight>
                <a:latin typeface="Arial" pitchFamily="34" charset="0"/>
                <a:ea typeface="Cambria"/>
                <a:cs typeface="Arial" pitchFamily="34" charset="0"/>
              </a:rPr>
              <a:t>парков</a:t>
            </a:r>
            <a:endParaRPr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Создание парковой инфраструктуры позволит:</a:t>
            </a:r>
            <a:endParaRPr b="1" i="0" u="none" strike="noStrike" cap="none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9820" indent="-239820">
              <a:buFont typeface="Arial"/>
              <a:buChar char="–"/>
              <a:defRPr/>
            </a:pPr>
            <a:endParaRPr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39819" indent="-239819">
              <a:buFont typeface="Arial"/>
              <a:buChar char="–"/>
              <a:defRPr/>
            </a:pPr>
            <a:endParaRPr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b="1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b="1" dirty="0">
              <a:latin typeface="Arial" pitchFamily="34" charset="0"/>
              <a:ea typeface="Cambria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b="1" dirty="0">
              <a:latin typeface="Arial" pitchFamily="34" charset="0"/>
              <a:ea typeface="Cambria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b="1" dirty="0">
              <a:latin typeface="Arial" pitchFamily="34" charset="0"/>
              <a:ea typeface="Cambria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r>
              <a:rPr b="1" dirty="0">
                <a:latin typeface="Arial" pitchFamily="34" charset="0"/>
                <a:ea typeface="Cambria"/>
                <a:cs typeface="Arial" pitchFamily="34" charset="0"/>
              </a:rPr>
              <a:t>В </a:t>
            </a:r>
            <a:r>
              <a:rPr b="1" dirty="0" err="1">
                <a:latin typeface="Arial" pitchFamily="34" charset="0"/>
                <a:ea typeface="Cambria"/>
                <a:cs typeface="Arial" pitchFamily="34" charset="0"/>
              </a:rPr>
              <a:t>настоящее</a:t>
            </a:r>
            <a:r>
              <a:rPr b="1" dirty="0"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ea typeface="Cambria"/>
                <a:cs typeface="Arial" pitchFamily="34" charset="0"/>
              </a:rPr>
              <a:t>время</a:t>
            </a:r>
            <a:r>
              <a:rPr lang="ru-RU" b="1" dirty="0">
                <a:latin typeface="Arial" pitchFamily="34" charset="0"/>
                <a:ea typeface="Cambria"/>
                <a:cs typeface="Arial" pitchFamily="34" charset="0"/>
              </a:rPr>
              <a:t> министерством</a:t>
            </a:r>
            <a:r>
              <a:rPr b="1" dirty="0">
                <a:latin typeface="Arial" pitchFamily="34" charset="0"/>
                <a:ea typeface="Cambria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ea typeface="Cambria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ea typeface="Cambria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ea typeface="Cambria"/>
              <a:cs typeface="Arial" pitchFamily="34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ea typeface="Cambria"/>
              <a:cs typeface="Arial" pitchFamily="34" charset="0"/>
            </a:endParaRPr>
          </a:p>
        </p:txBody>
      </p:sp>
      <p:sp>
        <p:nvSpPr>
          <p:cNvPr id="2043938170" name="TextBox 1930863931"/>
          <p:cNvSpPr txBox="1"/>
          <p:nvPr/>
        </p:nvSpPr>
        <p:spPr bwMode="auto">
          <a:xfrm flipH="1">
            <a:off x="444206" y="2210585"/>
            <a:ext cx="1655410" cy="945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создать новые производства </a:t>
            </a:r>
            <a:r>
              <a:rPr lang="en-US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      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и рабочие места</a:t>
            </a:r>
            <a:endParaRPr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305434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0" i="0" u="none" strike="noStrike" cap="none" spc="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866049430" name="TextBox 2105172303"/>
          <p:cNvSpPr txBox="1"/>
          <p:nvPr/>
        </p:nvSpPr>
        <p:spPr bwMode="auto">
          <a:xfrm>
            <a:off x="2217897" y="2211845"/>
            <a:ext cx="3286919" cy="945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задействовать неиспользованные земельные участки, в т.ч. развить  сопутствующую энергетические </a:t>
            </a:r>
            <a:r>
              <a:rPr lang="en-US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            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и коммунальную инфраструктуру</a:t>
            </a:r>
            <a:endParaRPr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1909717" name="TextBox 705592984"/>
          <p:cNvSpPr txBox="1"/>
          <p:nvPr/>
        </p:nvSpPr>
        <p:spPr bwMode="auto">
          <a:xfrm>
            <a:off x="5584056" y="2117771"/>
            <a:ext cx="2376264" cy="1128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произвести новые товары и продукты, </a:t>
            </a:r>
            <a:r>
              <a:rPr lang="en-US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endParaRPr lang="ru-RU" sz="1400" b="0" i="0" u="none" strike="noStrike" cap="none" spc="0" dirty="0" smtClean="0">
              <a:solidFill>
                <a:schemeClr val="tx1"/>
              </a:solidFill>
              <a:latin typeface="Arial" pitchFamily="34" charset="0"/>
              <a:ea typeface="Cambria"/>
              <a:cs typeface="Arial" pitchFamily="34" charset="0"/>
            </a:endParaRPr>
          </a:p>
          <a:p>
            <a:pPr algn="ctr">
              <a:defRPr/>
            </a:pP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в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т.ч. импортозамещающие</a:t>
            </a:r>
            <a:endParaRPr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sz="1400" b="0" i="0" u="none" strike="noStrike" cap="none" spc="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87940302" name="TextBox 1895816281"/>
          <p:cNvSpPr txBox="1"/>
          <p:nvPr/>
        </p:nvSpPr>
        <p:spPr bwMode="auto">
          <a:xfrm>
            <a:off x="8017430" y="2209325"/>
            <a:ext cx="1954296" cy="945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стать драйвером социального развития территории</a:t>
            </a:r>
            <a:endParaRPr sz="1400" b="0" i="0" u="none" strike="noStrike" cap="none" spc="0" dirty="0">
              <a:solidFill>
                <a:schemeClr val="tx1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914493225" name="TextBox 17"/>
          <p:cNvSpPr txBox="1"/>
          <p:nvPr/>
        </p:nvSpPr>
        <p:spPr bwMode="auto">
          <a:xfrm flipH="1">
            <a:off x="327472" y="3837262"/>
            <a:ext cx="1728192" cy="1446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300" b="0" i="0" u="non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разработана </a:t>
            </a:r>
            <a:r>
              <a:rPr lang="ru-RU" sz="13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Концепция развития парковых проектов Красноярского </a:t>
            </a:r>
            <a:r>
              <a:rPr lang="ru-RU" sz="13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края (в </a:t>
            </a:r>
            <a:r>
              <a:rPr lang="ru-RU" sz="1300" b="0" i="0" u="none" strike="noStrike" cap="none" spc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стадии актуализации)</a:t>
            </a:r>
            <a:endParaRPr lang="ru-RU" sz="1400" b="0" i="0" u="none" strike="noStrike" cap="none" spc="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433990675" name="TextBox 18"/>
          <p:cNvSpPr txBox="1"/>
          <p:nvPr/>
        </p:nvSpPr>
        <p:spPr bwMode="auto">
          <a:xfrm>
            <a:off x="2127672" y="3807252"/>
            <a:ext cx="1727417" cy="1473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300" b="0" i="0" u="non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предусмотрены </a:t>
            </a:r>
          </a:p>
          <a:p>
            <a:pPr algn="ctr">
              <a:defRPr/>
            </a:pPr>
            <a:r>
              <a:rPr lang="ru-RU" sz="13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50 </a:t>
            </a:r>
            <a:r>
              <a:rPr lang="ru-RU" sz="1300" b="0" i="0" u="none" strike="noStrike" cap="none" spc="0" dirty="0" err="1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млн</a:t>
            </a:r>
            <a:r>
              <a:rPr lang="ru-RU" sz="13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 на создание индустриальных (промышленных) парков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sz="1300" dirty="0">
              <a:solidFill>
                <a:schemeClr val="tx1"/>
              </a:solidFill>
            </a:endParaRPr>
          </a:p>
          <a:p>
            <a:pPr marL="0" marR="0" indent="305434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0" i="0" u="none" strike="noStrike" cap="none" spc="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917738715" name="TextBox 19"/>
          <p:cNvSpPr txBox="1"/>
          <p:nvPr/>
        </p:nvSpPr>
        <p:spPr bwMode="auto">
          <a:xfrm>
            <a:off x="3927872" y="3797796"/>
            <a:ext cx="1872207" cy="1434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300" dirty="0">
                <a:latin typeface="Arial" pitchFamily="34" charset="0"/>
                <a:ea typeface="Cambria"/>
                <a:cs typeface="Arial" pitchFamily="34" charset="0"/>
              </a:rPr>
              <a:t>п</a:t>
            </a:r>
            <a:r>
              <a:rPr lang="ru-RU" sz="13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рорабатываются </a:t>
            </a:r>
            <a:r>
              <a:rPr lang="ru-RU" sz="13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площадки для создания промышленных парков в муниципальных образованиях</a:t>
            </a:r>
            <a:endParaRPr lang="ru-RU" sz="1400" b="0" i="0" u="none" strike="noStrike" cap="none" spc="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193812" name="TextBox 20"/>
          <p:cNvSpPr txBox="1"/>
          <p:nvPr/>
        </p:nvSpPr>
        <p:spPr bwMode="auto">
          <a:xfrm>
            <a:off x="5872087" y="3797795"/>
            <a:ext cx="1800199" cy="14925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300" dirty="0">
                <a:latin typeface="Arial" pitchFamily="34" charset="0"/>
                <a:ea typeface="Cambria"/>
                <a:cs typeface="Arial" pitchFamily="34" charset="0"/>
              </a:rPr>
              <a:t>с</a:t>
            </a:r>
            <a:r>
              <a:rPr lang="ru-RU" sz="13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оздана </a:t>
            </a:r>
            <a:r>
              <a:rPr lang="ru-RU" sz="13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единая государственная управляющая компания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300" b="0" i="0" u="none" strike="noStrike" cap="none" spc="0" dirty="0">
              <a:solidFill>
                <a:schemeClr val="tx1"/>
              </a:solidFill>
              <a:latin typeface="Cambria"/>
              <a:ea typeface="Cambria"/>
              <a:cs typeface="Cambria"/>
            </a:endParaRPr>
          </a:p>
          <a:p>
            <a:pPr algn="ctr">
              <a:defRPr/>
            </a:pPr>
            <a:endParaRPr sz="1300" strike="sngStrike" dirty="0">
              <a:solidFill>
                <a:schemeClr val="tx1"/>
              </a:solidFill>
            </a:endParaRPr>
          </a:p>
          <a:p>
            <a:pPr marL="0" marR="0" indent="305434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0" i="0" u="none" strike="noStrike" cap="none" spc="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744609186" name="TextBox 21"/>
          <p:cNvSpPr txBox="1"/>
          <p:nvPr/>
        </p:nvSpPr>
        <p:spPr bwMode="auto">
          <a:xfrm>
            <a:off x="7744294" y="3797795"/>
            <a:ext cx="2303482" cy="1468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49">
            <a:noFill/>
            <a:prstDash val="solid"/>
          </a:ln>
          <a:effectLst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1300" dirty="0">
                <a:latin typeface="Arial" pitchFamily="34" charset="0"/>
                <a:ea typeface="Cambria"/>
                <a:cs typeface="Arial" pitchFamily="34" charset="0"/>
              </a:rPr>
              <a:t>п</a:t>
            </a:r>
            <a:r>
              <a:rPr lang="ru-RU" sz="1300" b="0" i="0" u="none" strike="noStrike" cap="none" spc="0" dirty="0" smtClean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одготовлена </a:t>
            </a:r>
            <a:r>
              <a:rPr lang="ru-RU" sz="1300" b="0" i="0" u="none" strike="noStrike" cap="none" spc="0" dirty="0">
                <a:solidFill>
                  <a:schemeClr val="tx1"/>
                </a:solidFill>
                <a:latin typeface="Arial" pitchFamily="34" charset="0"/>
                <a:ea typeface="Cambria"/>
                <a:cs typeface="Arial" pitchFamily="34" charset="0"/>
              </a:rPr>
              <a:t>площадка для промышленных предприятий участников «Красноярская  технологическая долина»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300" dirty="0">
              <a:latin typeface="Cambria"/>
              <a:cs typeface="Calibri"/>
            </a:endParaRPr>
          </a:p>
          <a:p>
            <a:pPr algn="ctr">
              <a:defRPr/>
            </a:pPr>
            <a:endParaRPr lang="ru-RU" sz="1300" b="0" i="0" u="none" strike="sngStrike" cap="none" spc="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744296" y="5453980"/>
            <a:ext cx="2286000" cy="31238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2271688" y="125388"/>
            <a:ext cx="5688632" cy="3577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450214" algn="l">
              <a:defRPr/>
            </a:pPr>
            <a:r>
              <a:rPr lang="ru-RU" sz="1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ПРОМЫШЛЕННЫЕ ПАРКИ И ТЕХНОПАРКИ</a:t>
            </a:r>
            <a:endParaRPr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882</Words>
  <Application>Microsoft Office PowerPoint</Application>
  <DocSecurity>0</DocSecurity>
  <PresentationFormat>Произвольный</PresentationFormat>
  <Paragraphs>151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</vt:lpstr>
      <vt:lpstr>DejaVu Sans</vt:lpstr>
      <vt:lpstr>Franklin Gothic Book</vt:lpstr>
      <vt:lpstr>Geometria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Мария</cp:lastModifiedBy>
  <cp:revision>500</cp:revision>
  <dcterms:created xsi:type="dcterms:W3CDTF">2020-07-10T07:42:14Z</dcterms:created>
  <dcterms:modified xsi:type="dcterms:W3CDTF">2024-05-29T04:12:40Z</dcterms:modified>
  <dc:identifier/>
  <cp:contentStatus/>
  <dc:language/>
  <cp:version/>
</cp:coreProperties>
</file>